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Open Sauce Heavy" charset="1" panose="00000A00000000000000"/>
      <p:regular r:id="rId14"/>
    </p:embeddedFont>
    <p:embeddedFont>
      <p:font typeface="Open Sauce" charset="1" panose="00000500000000000000"/>
      <p:regular r:id="rId15"/>
    </p:embeddedFont>
    <p:embeddedFont>
      <p:font typeface="Montserrat Ultra-Bold" charset="1" panose="00000900000000000000"/>
      <p:regular r:id="rId16"/>
    </p:embeddedFont>
    <p:embeddedFont>
      <p:font typeface="Montserrat Bold" charset="1" panose="00000800000000000000"/>
      <p:regular r:id="rId17"/>
    </p:embeddedFont>
    <p:embeddedFont>
      <p:font typeface="Open Sauce Light" charset="1" panose="00000400000000000000"/>
      <p:regular r:id="rId18"/>
    </p:embeddedFont>
    <p:embeddedFont>
      <p:font typeface="Open Sauce Bold" charset="1" panose="000008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 Id="rId5" Target="../media/image1.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 Id="rId5" Target="../media/image1.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pn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 Id="rId5" Target="../media/image1.pn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 Id="rId5" Target="../media/image1.png" Type="http://schemas.openxmlformats.org/officeDocument/2006/relationships/image"/><Relationship Id="rId6"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 Id="rId5" Target="../media/image1.png" Type="http://schemas.openxmlformats.org/officeDocument/2006/relationships/image"/><Relationship Id="rId6" Target="../media/image17.jpe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 Id="rId5"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8040681" y="-1805781"/>
            <a:ext cx="14774614" cy="12601514"/>
          </a:xfrm>
          <a:custGeom>
            <a:avLst/>
            <a:gdLst/>
            <a:ahLst/>
            <a:cxnLst/>
            <a:rect r="r" b="b" t="t" l="l"/>
            <a:pathLst>
              <a:path h="12601514" w="14774614">
                <a:moveTo>
                  <a:pt x="0" y="0"/>
                </a:moveTo>
                <a:lnTo>
                  <a:pt x="14774614" y="0"/>
                </a:lnTo>
                <a:lnTo>
                  <a:pt x="14774614" y="12601514"/>
                </a:lnTo>
                <a:lnTo>
                  <a:pt x="0" y="12601514"/>
                </a:lnTo>
                <a:lnTo>
                  <a:pt x="0" y="0"/>
                </a:lnTo>
                <a:close/>
              </a:path>
            </a:pathLst>
          </a:custGeom>
          <a:blipFill>
            <a:blip r:embed="rId3"/>
            <a:stretch>
              <a:fillRect l="0" t="0" r="0" b="0"/>
            </a:stretch>
          </a:blipFill>
        </p:spPr>
      </p:sp>
      <p:sp>
        <p:nvSpPr>
          <p:cNvPr name="Freeform 7" id="7"/>
          <p:cNvSpPr/>
          <p:nvPr/>
        </p:nvSpPr>
        <p:spPr>
          <a:xfrm flipH="false" flipV="false" rot="0">
            <a:off x="695603" y="420807"/>
            <a:ext cx="333097" cy="333097"/>
          </a:xfrm>
          <a:custGeom>
            <a:avLst/>
            <a:gdLst/>
            <a:ahLst/>
            <a:cxnLst/>
            <a:rect r="r" b="b" t="t" l="l"/>
            <a:pathLst>
              <a:path h="333097" w="333097">
                <a:moveTo>
                  <a:pt x="0" y="0"/>
                </a:moveTo>
                <a:lnTo>
                  <a:pt x="333097" y="0"/>
                </a:lnTo>
                <a:lnTo>
                  <a:pt x="333097" y="333097"/>
                </a:lnTo>
                <a:lnTo>
                  <a:pt x="0" y="3330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9604462"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Home</a:t>
            </a:r>
          </a:p>
        </p:txBody>
      </p:sp>
      <p:sp>
        <p:nvSpPr>
          <p:cNvPr name="TextBox 9" id="9"/>
          <p:cNvSpPr txBox="true"/>
          <p:nvPr/>
        </p:nvSpPr>
        <p:spPr>
          <a:xfrm rot="0">
            <a:off x="11447986" y="432733"/>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About</a:t>
            </a:r>
          </a:p>
        </p:txBody>
      </p:sp>
      <p:sp>
        <p:nvSpPr>
          <p:cNvPr name="TextBox 10" id="10"/>
          <p:cNvSpPr txBox="true"/>
          <p:nvPr/>
        </p:nvSpPr>
        <p:spPr>
          <a:xfrm rot="0">
            <a:off x="13291511"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Content</a:t>
            </a:r>
          </a:p>
        </p:txBody>
      </p:sp>
      <p:sp>
        <p:nvSpPr>
          <p:cNvPr name="TextBox 11" id="11"/>
          <p:cNvSpPr txBox="true"/>
          <p:nvPr/>
        </p:nvSpPr>
        <p:spPr>
          <a:xfrm rot="0">
            <a:off x="15135036"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Others</a:t>
            </a:r>
          </a:p>
        </p:txBody>
      </p:sp>
      <p:sp>
        <p:nvSpPr>
          <p:cNvPr name="TextBox 12" id="12"/>
          <p:cNvSpPr txBox="true"/>
          <p:nvPr/>
        </p:nvSpPr>
        <p:spPr>
          <a:xfrm rot="0">
            <a:off x="1316785" y="412429"/>
            <a:ext cx="2753652" cy="280670"/>
          </a:xfrm>
          <a:prstGeom prst="rect">
            <a:avLst/>
          </a:prstGeom>
        </p:spPr>
        <p:txBody>
          <a:bodyPr anchor="t" rtlCol="false" tIns="0" lIns="0" bIns="0" rIns="0">
            <a:spAutoFit/>
          </a:bodyPr>
          <a:lstStyle/>
          <a:p>
            <a:pPr algn="l"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Agnaya Mumtazul Wafir</a:t>
            </a:r>
          </a:p>
        </p:txBody>
      </p:sp>
      <p:sp>
        <p:nvSpPr>
          <p:cNvPr name="TextBox 13" id="13"/>
          <p:cNvSpPr txBox="true"/>
          <p:nvPr/>
        </p:nvSpPr>
        <p:spPr>
          <a:xfrm rot="0">
            <a:off x="6252776" y="9220200"/>
            <a:ext cx="5782449" cy="306705"/>
          </a:xfrm>
          <a:prstGeom prst="rect">
            <a:avLst/>
          </a:prstGeom>
        </p:spPr>
        <p:txBody>
          <a:bodyPr anchor="t" rtlCol="false" tIns="0" lIns="0" bIns="0" rIns="0">
            <a:spAutoFit/>
          </a:bodyPr>
          <a:lstStyle/>
          <a:p>
            <a:pPr algn="ctr">
              <a:lnSpc>
                <a:spcPts val="2520"/>
              </a:lnSpc>
            </a:pPr>
            <a:r>
              <a:rPr lang="en-US" sz="1800">
                <a:solidFill>
                  <a:srgbClr val="FFFFFF"/>
                </a:solidFill>
                <a:latin typeface="Open Sauce"/>
                <a:ea typeface="Open Sauce"/>
                <a:cs typeface="Open Sauce"/>
                <a:sym typeface="Open Sauce"/>
              </a:rPr>
              <a:t>Input Output String</a:t>
            </a:r>
          </a:p>
        </p:txBody>
      </p:sp>
      <p:sp>
        <p:nvSpPr>
          <p:cNvPr name="TextBox 14" id="14"/>
          <p:cNvSpPr txBox="true"/>
          <p:nvPr/>
        </p:nvSpPr>
        <p:spPr>
          <a:xfrm rot="0">
            <a:off x="840608" y="4733015"/>
            <a:ext cx="16606783" cy="2174928"/>
          </a:xfrm>
          <a:prstGeom prst="rect">
            <a:avLst/>
          </a:prstGeom>
        </p:spPr>
        <p:txBody>
          <a:bodyPr anchor="t" rtlCol="false" tIns="0" lIns="0" bIns="0" rIns="0">
            <a:spAutoFit/>
          </a:bodyPr>
          <a:lstStyle/>
          <a:p>
            <a:pPr algn="ctr" marL="0" indent="0" lvl="0">
              <a:lnSpc>
                <a:spcPts val="17721"/>
              </a:lnSpc>
              <a:spcBef>
                <a:spcPct val="0"/>
              </a:spcBef>
            </a:pPr>
            <a:r>
              <a:rPr lang="en-US" b="true" sz="12658" spc="291">
                <a:solidFill>
                  <a:srgbClr val="FFFFFF"/>
                </a:solidFill>
                <a:latin typeface="Montserrat Ultra-Bold"/>
                <a:ea typeface="Montserrat Ultra-Bold"/>
                <a:cs typeface="Montserrat Ultra-Bold"/>
                <a:sym typeface="Montserrat Ultra-Bold"/>
              </a:rPr>
              <a:t>I/O STRING</a:t>
            </a:r>
          </a:p>
        </p:txBody>
      </p:sp>
      <p:sp>
        <p:nvSpPr>
          <p:cNvPr name="TextBox 15" id="15"/>
          <p:cNvSpPr txBox="true"/>
          <p:nvPr/>
        </p:nvSpPr>
        <p:spPr>
          <a:xfrm rot="0">
            <a:off x="840608" y="3131407"/>
            <a:ext cx="16606783" cy="2174928"/>
          </a:xfrm>
          <a:prstGeom prst="rect">
            <a:avLst/>
          </a:prstGeom>
        </p:spPr>
        <p:txBody>
          <a:bodyPr anchor="t" rtlCol="false" tIns="0" lIns="0" bIns="0" rIns="0">
            <a:spAutoFit/>
          </a:bodyPr>
          <a:lstStyle/>
          <a:p>
            <a:pPr algn="ctr" marL="0" indent="0" lvl="0">
              <a:lnSpc>
                <a:spcPts val="17721"/>
              </a:lnSpc>
              <a:spcBef>
                <a:spcPct val="0"/>
              </a:spcBef>
            </a:pPr>
            <a:r>
              <a:rPr lang="en-US" b="true" sz="12658" spc="291">
                <a:solidFill>
                  <a:srgbClr val="FFFFFF"/>
                </a:solidFill>
                <a:latin typeface="Montserrat Ultra-Bold"/>
                <a:ea typeface="Montserrat Ultra-Bold"/>
                <a:cs typeface="Montserrat Ultra-Bold"/>
                <a:sym typeface="Montserrat Ultra-Bold"/>
              </a:rPr>
              <a:t>I/O STRING</a:t>
            </a:r>
          </a:p>
        </p:txBody>
      </p:sp>
      <p:sp>
        <p:nvSpPr>
          <p:cNvPr name="TextBox 16" id="16"/>
          <p:cNvSpPr txBox="true"/>
          <p:nvPr/>
        </p:nvSpPr>
        <p:spPr>
          <a:xfrm rot="0">
            <a:off x="840608" y="3859496"/>
            <a:ext cx="16606783" cy="2174928"/>
          </a:xfrm>
          <a:prstGeom prst="rect">
            <a:avLst/>
          </a:prstGeom>
        </p:spPr>
        <p:txBody>
          <a:bodyPr anchor="t" rtlCol="false" tIns="0" lIns="0" bIns="0" rIns="0">
            <a:spAutoFit/>
          </a:bodyPr>
          <a:lstStyle/>
          <a:p>
            <a:pPr algn="ctr" marL="0" indent="0" lvl="0">
              <a:lnSpc>
                <a:spcPts val="17721"/>
              </a:lnSpc>
              <a:spcBef>
                <a:spcPct val="0"/>
              </a:spcBef>
            </a:pPr>
            <a:r>
              <a:rPr lang="en-US" b="true" sz="12658" spc="291">
                <a:solidFill>
                  <a:srgbClr val="FFFFFF"/>
                </a:solidFill>
                <a:latin typeface="Montserrat Ultra-Bold"/>
                <a:ea typeface="Montserrat Ultra-Bold"/>
                <a:cs typeface="Montserrat Ultra-Bold"/>
                <a:sym typeface="Montserrat Ultra-Bold"/>
              </a:rPr>
              <a:t>I/O STRING</a:t>
            </a:r>
          </a:p>
        </p:txBody>
      </p:sp>
      <p:sp>
        <p:nvSpPr>
          <p:cNvPr name="AutoShape 17" id="17"/>
          <p:cNvSpPr/>
          <p:nvPr/>
        </p:nvSpPr>
        <p:spPr>
          <a:xfrm>
            <a:off x="-1662139" y="2153651"/>
            <a:ext cx="6492240" cy="0"/>
          </a:xfrm>
          <a:prstGeom prst="line">
            <a:avLst/>
          </a:prstGeom>
          <a:ln cap="flat" w="19050">
            <a:solidFill>
              <a:srgbClr val="FFFFFF"/>
            </a:solidFill>
            <a:prstDash val="solid"/>
            <a:headEnd type="none" len="sm" w="sm"/>
            <a:tailEnd type="none" len="sm" w="sm"/>
          </a:ln>
        </p:spPr>
      </p:sp>
      <p:sp>
        <p:nvSpPr>
          <p:cNvPr name="AutoShape 18" id="18"/>
          <p:cNvSpPr/>
          <p:nvPr/>
        </p:nvSpPr>
        <p:spPr>
          <a:xfrm>
            <a:off x="14954061" y="8017217"/>
            <a:ext cx="6492240" cy="0"/>
          </a:xfrm>
          <a:prstGeom prst="line">
            <a:avLst/>
          </a:prstGeom>
          <a:ln cap="flat" w="19050">
            <a:solidFill>
              <a:srgbClr val="FFFFF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695603" y="420807"/>
            <a:ext cx="333097" cy="333097"/>
          </a:xfrm>
          <a:custGeom>
            <a:avLst/>
            <a:gdLst/>
            <a:ahLst/>
            <a:cxnLst/>
            <a:rect r="r" b="b" t="t" l="l"/>
            <a:pathLst>
              <a:path h="333097" w="333097">
                <a:moveTo>
                  <a:pt x="0" y="0"/>
                </a:moveTo>
                <a:lnTo>
                  <a:pt x="333097" y="0"/>
                </a:lnTo>
                <a:lnTo>
                  <a:pt x="333097" y="333097"/>
                </a:lnTo>
                <a:lnTo>
                  <a:pt x="0" y="3330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0">
            <a:off x="-7607709" y="-1481982"/>
            <a:ext cx="14774614" cy="12601514"/>
          </a:xfrm>
          <a:custGeom>
            <a:avLst/>
            <a:gdLst/>
            <a:ahLst/>
            <a:cxnLst/>
            <a:rect r="r" b="b" t="t" l="l"/>
            <a:pathLst>
              <a:path h="12601514" w="14774614">
                <a:moveTo>
                  <a:pt x="0" y="0"/>
                </a:moveTo>
                <a:lnTo>
                  <a:pt x="14774614" y="0"/>
                </a:lnTo>
                <a:lnTo>
                  <a:pt x="14774614" y="12601514"/>
                </a:lnTo>
                <a:lnTo>
                  <a:pt x="0" y="12601514"/>
                </a:lnTo>
                <a:lnTo>
                  <a:pt x="0" y="0"/>
                </a:lnTo>
                <a:close/>
              </a:path>
            </a:pathLst>
          </a:custGeom>
          <a:blipFill>
            <a:blip r:embed="rId5"/>
            <a:stretch>
              <a:fillRect l="0" t="0" r="0" b="0"/>
            </a:stretch>
          </a:blipFill>
        </p:spPr>
      </p:sp>
      <p:sp>
        <p:nvSpPr>
          <p:cNvPr name="TextBox 8" id="8"/>
          <p:cNvSpPr txBox="true"/>
          <p:nvPr/>
        </p:nvSpPr>
        <p:spPr>
          <a:xfrm rot="0">
            <a:off x="9604462"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Home</a:t>
            </a:r>
          </a:p>
        </p:txBody>
      </p:sp>
      <p:sp>
        <p:nvSpPr>
          <p:cNvPr name="TextBox 9" id="9"/>
          <p:cNvSpPr txBox="true"/>
          <p:nvPr/>
        </p:nvSpPr>
        <p:spPr>
          <a:xfrm rot="0">
            <a:off x="11447986" y="432733"/>
            <a:ext cx="1662550" cy="280670"/>
          </a:xfrm>
          <a:prstGeom prst="rect">
            <a:avLst/>
          </a:prstGeom>
        </p:spPr>
        <p:txBody>
          <a:bodyPr anchor="t" rtlCol="false" tIns="0" lIns="0" bIns="0" rIns="0">
            <a:spAutoFit/>
          </a:bodyPr>
          <a:lstStyle/>
          <a:p>
            <a:pPr algn="ctr"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About</a:t>
            </a:r>
          </a:p>
        </p:txBody>
      </p:sp>
      <p:sp>
        <p:nvSpPr>
          <p:cNvPr name="TextBox 10" id="10"/>
          <p:cNvSpPr txBox="true"/>
          <p:nvPr/>
        </p:nvSpPr>
        <p:spPr>
          <a:xfrm rot="0">
            <a:off x="13291511"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Content</a:t>
            </a:r>
          </a:p>
        </p:txBody>
      </p:sp>
      <p:sp>
        <p:nvSpPr>
          <p:cNvPr name="TextBox 11" id="11"/>
          <p:cNvSpPr txBox="true"/>
          <p:nvPr/>
        </p:nvSpPr>
        <p:spPr>
          <a:xfrm rot="0">
            <a:off x="15135036"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Others</a:t>
            </a:r>
          </a:p>
        </p:txBody>
      </p:sp>
      <p:sp>
        <p:nvSpPr>
          <p:cNvPr name="TextBox 12" id="12"/>
          <p:cNvSpPr txBox="true"/>
          <p:nvPr/>
        </p:nvSpPr>
        <p:spPr>
          <a:xfrm rot="0">
            <a:off x="1316785" y="412429"/>
            <a:ext cx="2753652" cy="280670"/>
          </a:xfrm>
          <a:prstGeom prst="rect">
            <a:avLst/>
          </a:prstGeom>
        </p:spPr>
        <p:txBody>
          <a:bodyPr anchor="t" rtlCol="false" tIns="0" lIns="0" bIns="0" rIns="0">
            <a:spAutoFit/>
          </a:bodyPr>
          <a:lstStyle/>
          <a:p>
            <a:pPr algn="l"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Agnaya Mumtazul Wafir</a:t>
            </a:r>
          </a:p>
        </p:txBody>
      </p:sp>
      <p:sp>
        <p:nvSpPr>
          <p:cNvPr name="TextBox 13" id="13"/>
          <p:cNvSpPr txBox="true"/>
          <p:nvPr/>
        </p:nvSpPr>
        <p:spPr>
          <a:xfrm rot="0">
            <a:off x="1730951" y="2998180"/>
            <a:ext cx="8259370" cy="986241"/>
          </a:xfrm>
          <a:prstGeom prst="rect">
            <a:avLst/>
          </a:prstGeom>
        </p:spPr>
        <p:txBody>
          <a:bodyPr anchor="t" rtlCol="false" tIns="0" lIns="0" bIns="0" rIns="0">
            <a:spAutoFit/>
          </a:bodyPr>
          <a:lstStyle/>
          <a:p>
            <a:pPr algn="l" marL="0" indent="0" lvl="0">
              <a:lnSpc>
                <a:spcPts val="7704"/>
              </a:lnSpc>
            </a:pPr>
            <a:r>
              <a:rPr lang="en-US" b="true" sz="6641" spc="-312">
                <a:solidFill>
                  <a:srgbClr val="FFFFFF"/>
                </a:solidFill>
                <a:latin typeface="Montserrat Bold"/>
                <a:ea typeface="Montserrat Bold"/>
                <a:cs typeface="Montserrat Bold"/>
                <a:sym typeface="Montserrat Bold"/>
              </a:rPr>
              <a:t>Definition</a:t>
            </a:r>
          </a:p>
        </p:txBody>
      </p:sp>
      <p:sp>
        <p:nvSpPr>
          <p:cNvPr name="TextBox 14" id="14"/>
          <p:cNvSpPr txBox="true"/>
          <p:nvPr/>
        </p:nvSpPr>
        <p:spPr>
          <a:xfrm rot="0">
            <a:off x="1730951" y="4306570"/>
            <a:ext cx="7598443" cy="1645284"/>
          </a:xfrm>
          <a:prstGeom prst="rect">
            <a:avLst/>
          </a:prstGeom>
        </p:spPr>
        <p:txBody>
          <a:bodyPr anchor="t" rtlCol="false" tIns="0" lIns="0" bIns="0" rIns="0">
            <a:spAutoFit/>
          </a:bodyPr>
          <a:lstStyle/>
          <a:p>
            <a:pPr algn="just">
              <a:lnSpc>
                <a:spcPts val="2240"/>
              </a:lnSpc>
            </a:pPr>
            <a:r>
              <a:rPr lang="en-US" sz="1600" spc="52">
                <a:solidFill>
                  <a:srgbClr val="FFFFFF"/>
                </a:solidFill>
                <a:latin typeface="Open Sauce Light"/>
                <a:ea typeface="Open Sauce Light"/>
                <a:cs typeface="Open Sauce Light"/>
                <a:sym typeface="Open Sauce Light"/>
              </a:rPr>
              <a:t>Dalam pemrograman, String adalah sekumpulan karakter yang dapat berupa huruf, angka, atau simbol. String sering digunakan untuk menampilkan teks, menerima input dari pengguna, atau memproses data berbasis teks. Dua konsep utama dalam penggunaan string adalah input (pemasukan data) dan output (menampilkan data).</a:t>
            </a:r>
          </a:p>
          <a:p>
            <a:pPr algn="just">
              <a:lnSpc>
                <a:spcPts val="2240"/>
              </a:lnSpc>
            </a:pPr>
          </a:p>
        </p:txBody>
      </p:sp>
      <p:sp>
        <p:nvSpPr>
          <p:cNvPr name="Freeform 15" id="15"/>
          <p:cNvSpPr/>
          <p:nvPr/>
        </p:nvSpPr>
        <p:spPr>
          <a:xfrm flipH="false" flipV="false" rot="0">
            <a:off x="1730951" y="8558410"/>
            <a:ext cx="407672" cy="233485"/>
          </a:xfrm>
          <a:custGeom>
            <a:avLst/>
            <a:gdLst/>
            <a:ahLst/>
            <a:cxnLst/>
            <a:rect r="r" b="b" t="t" l="l"/>
            <a:pathLst>
              <a:path h="233485" w="407672">
                <a:moveTo>
                  <a:pt x="0" y="0"/>
                </a:moveTo>
                <a:lnTo>
                  <a:pt x="407672" y="0"/>
                </a:lnTo>
                <a:lnTo>
                  <a:pt x="407672" y="233485"/>
                </a:lnTo>
                <a:lnTo>
                  <a:pt x="0" y="2334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6" id="16"/>
          <p:cNvGrpSpPr/>
          <p:nvPr/>
        </p:nvGrpSpPr>
        <p:grpSpPr>
          <a:xfrm rot="0">
            <a:off x="10773486" y="2147144"/>
            <a:ext cx="7950746" cy="7111156"/>
            <a:chOff x="0" y="0"/>
            <a:chExt cx="1231779" cy="1101704"/>
          </a:xfrm>
        </p:grpSpPr>
        <p:sp>
          <p:nvSpPr>
            <p:cNvPr name="Freeform 17" id="17"/>
            <p:cNvSpPr/>
            <p:nvPr/>
          </p:nvSpPr>
          <p:spPr>
            <a:xfrm flipH="false" flipV="false" rot="0">
              <a:off x="0" y="0"/>
              <a:ext cx="1231779" cy="1101704"/>
            </a:xfrm>
            <a:custGeom>
              <a:avLst/>
              <a:gdLst/>
              <a:ahLst/>
              <a:cxnLst/>
              <a:rect r="r" b="b" t="t" l="l"/>
              <a:pathLst>
                <a:path h="1101704" w="1231779">
                  <a:moveTo>
                    <a:pt x="17527" y="0"/>
                  </a:moveTo>
                  <a:lnTo>
                    <a:pt x="1214251" y="0"/>
                  </a:lnTo>
                  <a:cubicBezTo>
                    <a:pt x="1223931" y="0"/>
                    <a:pt x="1231779" y="7847"/>
                    <a:pt x="1231779" y="17527"/>
                  </a:cubicBezTo>
                  <a:lnTo>
                    <a:pt x="1231779" y="1084177"/>
                  </a:lnTo>
                  <a:cubicBezTo>
                    <a:pt x="1231779" y="1093857"/>
                    <a:pt x="1223931" y="1101704"/>
                    <a:pt x="1214251" y="1101704"/>
                  </a:cubicBezTo>
                  <a:lnTo>
                    <a:pt x="17527" y="1101704"/>
                  </a:lnTo>
                  <a:cubicBezTo>
                    <a:pt x="7847" y="1101704"/>
                    <a:pt x="0" y="1093857"/>
                    <a:pt x="0" y="1084177"/>
                  </a:cubicBezTo>
                  <a:lnTo>
                    <a:pt x="0" y="17527"/>
                  </a:lnTo>
                  <a:cubicBezTo>
                    <a:pt x="0" y="7847"/>
                    <a:pt x="7847" y="0"/>
                    <a:pt x="17527" y="0"/>
                  </a:cubicBezTo>
                  <a:close/>
                </a:path>
              </a:pathLst>
            </a:custGeom>
            <a:blipFill>
              <a:blip r:embed="rId8"/>
              <a:stretch>
                <a:fillRect l="-29590" t="0" r="-29590"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695603" y="420807"/>
            <a:ext cx="333097" cy="333097"/>
          </a:xfrm>
          <a:custGeom>
            <a:avLst/>
            <a:gdLst/>
            <a:ahLst/>
            <a:cxnLst/>
            <a:rect r="r" b="b" t="t" l="l"/>
            <a:pathLst>
              <a:path h="333097" w="333097">
                <a:moveTo>
                  <a:pt x="0" y="0"/>
                </a:moveTo>
                <a:lnTo>
                  <a:pt x="333097" y="0"/>
                </a:lnTo>
                <a:lnTo>
                  <a:pt x="333097" y="333097"/>
                </a:lnTo>
                <a:lnTo>
                  <a:pt x="0" y="3330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316785" y="412429"/>
            <a:ext cx="2753652" cy="280670"/>
          </a:xfrm>
          <a:prstGeom prst="rect">
            <a:avLst/>
          </a:prstGeom>
        </p:spPr>
        <p:txBody>
          <a:bodyPr anchor="t" rtlCol="false" tIns="0" lIns="0" bIns="0" rIns="0">
            <a:spAutoFit/>
          </a:bodyPr>
          <a:lstStyle/>
          <a:p>
            <a:pPr algn="l"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Agnaya Mumtazul Wafir</a:t>
            </a:r>
          </a:p>
        </p:txBody>
      </p:sp>
      <p:sp>
        <p:nvSpPr>
          <p:cNvPr name="Freeform 7" id="7"/>
          <p:cNvSpPr/>
          <p:nvPr/>
        </p:nvSpPr>
        <p:spPr>
          <a:xfrm flipH="false" flipV="false" rot="0">
            <a:off x="-7517996" y="-1058365"/>
            <a:ext cx="14774614" cy="12601514"/>
          </a:xfrm>
          <a:custGeom>
            <a:avLst/>
            <a:gdLst/>
            <a:ahLst/>
            <a:cxnLst/>
            <a:rect r="r" b="b" t="t" l="l"/>
            <a:pathLst>
              <a:path h="12601514" w="14774614">
                <a:moveTo>
                  <a:pt x="0" y="0"/>
                </a:moveTo>
                <a:lnTo>
                  <a:pt x="14774613" y="0"/>
                </a:lnTo>
                <a:lnTo>
                  <a:pt x="14774613" y="12601514"/>
                </a:lnTo>
                <a:lnTo>
                  <a:pt x="0" y="12601514"/>
                </a:lnTo>
                <a:lnTo>
                  <a:pt x="0" y="0"/>
                </a:lnTo>
                <a:close/>
              </a:path>
            </a:pathLst>
          </a:custGeom>
          <a:blipFill>
            <a:blip r:embed="rId4"/>
            <a:stretch>
              <a:fillRect l="0" t="0" r="0" b="0"/>
            </a:stretch>
          </a:blipFill>
        </p:spPr>
      </p:sp>
      <p:sp>
        <p:nvSpPr>
          <p:cNvPr name="Freeform 8" id="8"/>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5"/>
            <a:stretch>
              <a:fillRect l="0" t="0" r="0" b="0"/>
            </a:stretch>
          </a:blipFill>
        </p:spPr>
      </p:sp>
      <p:sp>
        <p:nvSpPr>
          <p:cNvPr name="TextBox 9" id="9"/>
          <p:cNvSpPr txBox="true"/>
          <p:nvPr/>
        </p:nvSpPr>
        <p:spPr>
          <a:xfrm rot="0">
            <a:off x="1132763" y="3354380"/>
            <a:ext cx="6469308" cy="986241"/>
          </a:xfrm>
          <a:prstGeom prst="rect">
            <a:avLst/>
          </a:prstGeom>
        </p:spPr>
        <p:txBody>
          <a:bodyPr anchor="t" rtlCol="false" tIns="0" lIns="0" bIns="0" rIns="0">
            <a:spAutoFit/>
          </a:bodyPr>
          <a:lstStyle/>
          <a:p>
            <a:pPr algn="just" marL="0" indent="0" lvl="0">
              <a:lnSpc>
                <a:spcPts val="7704"/>
              </a:lnSpc>
            </a:pPr>
            <a:r>
              <a:rPr lang="en-US" b="true" sz="6641" spc="-312">
                <a:solidFill>
                  <a:srgbClr val="FFFFFF"/>
                </a:solidFill>
                <a:latin typeface="Montserrat Bold"/>
                <a:ea typeface="Montserrat Bold"/>
                <a:cs typeface="Montserrat Bold"/>
                <a:sym typeface="Montserrat Bold"/>
              </a:rPr>
              <a:t>Operasi Input</a:t>
            </a:r>
          </a:p>
        </p:txBody>
      </p:sp>
      <p:sp>
        <p:nvSpPr>
          <p:cNvPr name="AutoShape 10" id="10"/>
          <p:cNvSpPr/>
          <p:nvPr/>
        </p:nvSpPr>
        <p:spPr>
          <a:xfrm>
            <a:off x="-1673589" y="4331095"/>
            <a:ext cx="6492240" cy="0"/>
          </a:xfrm>
          <a:prstGeom prst="line">
            <a:avLst/>
          </a:prstGeom>
          <a:ln cap="flat" w="19050">
            <a:solidFill>
              <a:srgbClr val="FFFFFF"/>
            </a:solidFill>
            <a:prstDash val="solid"/>
            <a:headEnd type="none" len="sm" w="sm"/>
            <a:tailEnd type="none" len="sm" w="sm"/>
          </a:ln>
        </p:spPr>
      </p:sp>
      <p:sp>
        <p:nvSpPr>
          <p:cNvPr name="Freeform 11" id="11"/>
          <p:cNvSpPr/>
          <p:nvPr/>
        </p:nvSpPr>
        <p:spPr>
          <a:xfrm flipH="false" flipV="false" rot="0">
            <a:off x="1572531" y="8698331"/>
            <a:ext cx="407672" cy="233485"/>
          </a:xfrm>
          <a:custGeom>
            <a:avLst/>
            <a:gdLst/>
            <a:ahLst/>
            <a:cxnLst/>
            <a:rect r="r" b="b" t="t" l="l"/>
            <a:pathLst>
              <a:path h="233485" w="407672">
                <a:moveTo>
                  <a:pt x="0" y="0"/>
                </a:moveTo>
                <a:lnTo>
                  <a:pt x="407672" y="0"/>
                </a:lnTo>
                <a:lnTo>
                  <a:pt x="407672" y="233485"/>
                </a:lnTo>
                <a:lnTo>
                  <a:pt x="0" y="2334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8690395" y="4069710"/>
            <a:ext cx="8568905" cy="3270574"/>
          </a:xfrm>
          <a:custGeom>
            <a:avLst/>
            <a:gdLst/>
            <a:ahLst/>
            <a:cxnLst/>
            <a:rect r="r" b="b" t="t" l="l"/>
            <a:pathLst>
              <a:path h="3270574" w="8568905">
                <a:moveTo>
                  <a:pt x="0" y="0"/>
                </a:moveTo>
                <a:lnTo>
                  <a:pt x="8568905" y="0"/>
                </a:lnTo>
                <a:lnTo>
                  <a:pt x="8568905" y="3270574"/>
                </a:lnTo>
                <a:lnTo>
                  <a:pt x="0" y="3270574"/>
                </a:lnTo>
                <a:lnTo>
                  <a:pt x="0" y="0"/>
                </a:lnTo>
                <a:close/>
              </a:path>
            </a:pathLst>
          </a:custGeom>
          <a:blipFill>
            <a:blip r:embed="rId8"/>
            <a:stretch>
              <a:fillRect l="0" t="0" r="0" b="0"/>
            </a:stretch>
          </a:blipFill>
        </p:spPr>
      </p:sp>
      <p:sp>
        <p:nvSpPr>
          <p:cNvPr name="TextBox 13" id="13"/>
          <p:cNvSpPr txBox="true"/>
          <p:nvPr/>
        </p:nvSpPr>
        <p:spPr>
          <a:xfrm rot="0">
            <a:off x="1132763" y="4591843"/>
            <a:ext cx="6627366" cy="2197734"/>
          </a:xfrm>
          <a:prstGeom prst="rect">
            <a:avLst/>
          </a:prstGeom>
        </p:spPr>
        <p:txBody>
          <a:bodyPr anchor="t" rtlCol="false" tIns="0" lIns="0" bIns="0" rIns="0">
            <a:spAutoFit/>
          </a:bodyPr>
          <a:lstStyle/>
          <a:p>
            <a:pPr algn="just">
              <a:lnSpc>
                <a:spcPts val="2240"/>
              </a:lnSpc>
            </a:pPr>
            <a:r>
              <a:rPr lang="en-US" sz="1600" spc="52">
                <a:solidFill>
                  <a:srgbClr val="FFFFFF"/>
                </a:solidFill>
                <a:latin typeface="Open Sauce Light"/>
                <a:ea typeface="Open Sauce Light"/>
                <a:cs typeface="Open Sauce Light"/>
                <a:sym typeface="Open Sauce Light"/>
              </a:rPr>
              <a:t>Metode input() dalam Python digunakan untuk memperoleh input string yang dimasukkan oleh pengguna.</a:t>
            </a:r>
          </a:p>
          <a:p>
            <a:pPr algn="just" marL="345444" indent="-172722" lvl="1">
              <a:lnSpc>
                <a:spcPts val="2240"/>
              </a:lnSpc>
              <a:buFont typeface="Arial"/>
              <a:buChar char="•"/>
            </a:pPr>
            <a:r>
              <a:rPr lang="en-US" sz="1600" spc="52">
                <a:solidFill>
                  <a:srgbClr val="FFFFFF"/>
                </a:solidFill>
                <a:latin typeface="Open Sauce"/>
                <a:ea typeface="Open Sauce"/>
                <a:cs typeface="Open Sauce"/>
                <a:sym typeface="Open Sauce"/>
              </a:rPr>
              <a:t>Contoh: </a:t>
            </a:r>
          </a:p>
          <a:p>
            <a:pPr algn="just">
              <a:lnSpc>
                <a:spcPts val="2240"/>
              </a:lnSpc>
            </a:pPr>
            <a:r>
              <a:rPr lang="en-US" sz="1600" spc="52">
                <a:solidFill>
                  <a:srgbClr val="FFFFFF"/>
                </a:solidFill>
                <a:latin typeface="Open Sauce"/>
                <a:ea typeface="Open Sauce"/>
                <a:cs typeface="Open Sauce"/>
                <a:sym typeface="Open Sauce"/>
              </a:rPr>
              <a:t>   </a:t>
            </a:r>
            <a:r>
              <a:rPr lang="en-US" sz="1600" spc="52">
                <a:solidFill>
                  <a:srgbClr val="FFFFFF"/>
                </a:solidFill>
                <a:latin typeface="Open Sauce"/>
                <a:ea typeface="Open Sauce"/>
                <a:cs typeface="Open Sauce"/>
                <a:sym typeface="Open Sauce"/>
              </a:rPr>
              <a:t>Dalam contoh ini kode akan meminta pengguna untuk memasukkan nama pmereka lalu menyimpan data nya ke dalam variabel “nama”. Kemudian kode tersebut mencetak nama yang telah dimasukkan dengan pesan deskriptif:</a:t>
            </a:r>
          </a:p>
          <a:p>
            <a:pPr algn="just">
              <a:lnSpc>
                <a:spcPts val="2240"/>
              </a:lnSpc>
            </a:pPr>
          </a:p>
        </p:txBody>
      </p:sp>
      <p:sp>
        <p:nvSpPr>
          <p:cNvPr name="TextBox 14" id="14"/>
          <p:cNvSpPr txBox="true"/>
          <p:nvPr/>
        </p:nvSpPr>
        <p:spPr>
          <a:xfrm rot="0">
            <a:off x="9604462"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Home</a:t>
            </a:r>
          </a:p>
        </p:txBody>
      </p:sp>
      <p:sp>
        <p:nvSpPr>
          <p:cNvPr name="TextBox 15" id="15"/>
          <p:cNvSpPr txBox="true"/>
          <p:nvPr/>
        </p:nvSpPr>
        <p:spPr>
          <a:xfrm rot="0">
            <a:off x="11447986" y="432733"/>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About</a:t>
            </a:r>
          </a:p>
        </p:txBody>
      </p:sp>
      <p:sp>
        <p:nvSpPr>
          <p:cNvPr name="TextBox 16" id="16"/>
          <p:cNvSpPr txBox="true"/>
          <p:nvPr/>
        </p:nvSpPr>
        <p:spPr>
          <a:xfrm rot="0">
            <a:off x="13291511"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Content</a:t>
            </a:r>
          </a:p>
        </p:txBody>
      </p:sp>
      <p:sp>
        <p:nvSpPr>
          <p:cNvPr name="TextBox 17" id="17"/>
          <p:cNvSpPr txBox="true"/>
          <p:nvPr/>
        </p:nvSpPr>
        <p:spPr>
          <a:xfrm rot="0">
            <a:off x="15135036"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Others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695603" y="420807"/>
            <a:ext cx="333097" cy="333097"/>
          </a:xfrm>
          <a:custGeom>
            <a:avLst/>
            <a:gdLst/>
            <a:ahLst/>
            <a:cxnLst/>
            <a:rect r="r" b="b" t="t" l="l"/>
            <a:pathLst>
              <a:path h="333097" w="333097">
                <a:moveTo>
                  <a:pt x="0" y="0"/>
                </a:moveTo>
                <a:lnTo>
                  <a:pt x="333097" y="0"/>
                </a:lnTo>
                <a:lnTo>
                  <a:pt x="333097" y="333097"/>
                </a:lnTo>
                <a:lnTo>
                  <a:pt x="0" y="3330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316785" y="412429"/>
            <a:ext cx="2753652" cy="280670"/>
          </a:xfrm>
          <a:prstGeom prst="rect">
            <a:avLst/>
          </a:prstGeom>
        </p:spPr>
        <p:txBody>
          <a:bodyPr anchor="t" rtlCol="false" tIns="0" lIns="0" bIns="0" rIns="0">
            <a:spAutoFit/>
          </a:bodyPr>
          <a:lstStyle/>
          <a:p>
            <a:pPr algn="l"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Agnaya Mumtazul Wafir</a:t>
            </a:r>
          </a:p>
        </p:txBody>
      </p:sp>
      <p:sp>
        <p:nvSpPr>
          <p:cNvPr name="Freeform 7" id="7"/>
          <p:cNvSpPr/>
          <p:nvPr/>
        </p:nvSpPr>
        <p:spPr>
          <a:xfrm flipH="false" flipV="false" rot="0">
            <a:off x="-7876846" y="-789228"/>
            <a:ext cx="14774614" cy="12601514"/>
          </a:xfrm>
          <a:custGeom>
            <a:avLst/>
            <a:gdLst/>
            <a:ahLst/>
            <a:cxnLst/>
            <a:rect r="r" b="b" t="t" l="l"/>
            <a:pathLst>
              <a:path h="12601514" w="14774614">
                <a:moveTo>
                  <a:pt x="0" y="0"/>
                </a:moveTo>
                <a:lnTo>
                  <a:pt x="14774614" y="0"/>
                </a:lnTo>
                <a:lnTo>
                  <a:pt x="14774614" y="12601514"/>
                </a:lnTo>
                <a:lnTo>
                  <a:pt x="0" y="12601514"/>
                </a:lnTo>
                <a:lnTo>
                  <a:pt x="0" y="0"/>
                </a:lnTo>
                <a:close/>
              </a:path>
            </a:pathLst>
          </a:custGeom>
          <a:blipFill>
            <a:blip r:embed="rId4"/>
            <a:stretch>
              <a:fillRect l="0" t="0" r="0" b="0"/>
            </a:stretch>
          </a:blipFill>
        </p:spPr>
      </p:sp>
      <p:sp>
        <p:nvSpPr>
          <p:cNvPr name="Freeform 8" id="8"/>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0">
            <a:off x="1983677" y="9024815"/>
            <a:ext cx="407672" cy="233485"/>
          </a:xfrm>
          <a:custGeom>
            <a:avLst/>
            <a:gdLst/>
            <a:ahLst/>
            <a:cxnLst/>
            <a:rect r="r" b="b" t="t" l="l"/>
            <a:pathLst>
              <a:path h="233485" w="407672">
                <a:moveTo>
                  <a:pt x="0" y="0"/>
                </a:moveTo>
                <a:lnTo>
                  <a:pt x="407672" y="0"/>
                </a:lnTo>
                <a:lnTo>
                  <a:pt x="407672" y="233485"/>
                </a:lnTo>
                <a:lnTo>
                  <a:pt x="0" y="2334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4639155" y="4818775"/>
            <a:ext cx="9009690" cy="2952755"/>
          </a:xfrm>
          <a:custGeom>
            <a:avLst/>
            <a:gdLst/>
            <a:ahLst/>
            <a:cxnLst/>
            <a:rect r="r" b="b" t="t" l="l"/>
            <a:pathLst>
              <a:path h="2952755" w="9009690">
                <a:moveTo>
                  <a:pt x="0" y="0"/>
                </a:moveTo>
                <a:lnTo>
                  <a:pt x="9009690" y="0"/>
                </a:lnTo>
                <a:lnTo>
                  <a:pt x="9009690" y="2952756"/>
                </a:lnTo>
                <a:lnTo>
                  <a:pt x="0" y="2952756"/>
                </a:lnTo>
                <a:lnTo>
                  <a:pt x="0" y="0"/>
                </a:lnTo>
                <a:close/>
              </a:path>
            </a:pathLst>
          </a:custGeom>
          <a:blipFill>
            <a:blip r:embed="rId8"/>
            <a:stretch>
              <a:fillRect l="0" t="0" r="0" b="0"/>
            </a:stretch>
          </a:blipFill>
        </p:spPr>
      </p:sp>
      <p:sp>
        <p:nvSpPr>
          <p:cNvPr name="TextBox 11" id="11"/>
          <p:cNvSpPr txBox="true"/>
          <p:nvPr/>
        </p:nvSpPr>
        <p:spPr>
          <a:xfrm rot="0">
            <a:off x="9604462"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Home</a:t>
            </a:r>
          </a:p>
        </p:txBody>
      </p:sp>
      <p:sp>
        <p:nvSpPr>
          <p:cNvPr name="TextBox 12" id="12"/>
          <p:cNvSpPr txBox="true"/>
          <p:nvPr/>
        </p:nvSpPr>
        <p:spPr>
          <a:xfrm rot="0">
            <a:off x="11447986" y="432733"/>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About</a:t>
            </a:r>
          </a:p>
        </p:txBody>
      </p:sp>
      <p:sp>
        <p:nvSpPr>
          <p:cNvPr name="TextBox 13" id="13"/>
          <p:cNvSpPr txBox="true"/>
          <p:nvPr/>
        </p:nvSpPr>
        <p:spPr>
          <a:xfrm rot="0">
            <a:off x="13291511"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Content</a:t>
            </a:r>
          </a:p>
        </p:txBody>
      </p:sp>
      <p:sp>
        <p:nvSpPr>
          <p:cNvPr name="TextBox 14" id="14"/>
          <p:cNvSpPr txBox="true"/>
          <p:nvPr/>
        </p:nvSpPr>
        <p:spPr>
          <a:xfrm rot="0">
            <a:off x="15135036"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Others</a:t>
            </a:r>
          </a:p>
        </p:txBody>
      </p:sp>
      <p:sp>
        <p:nvSpPr>
          <p:cNvPr name="TextBox 15" id="15"/>
          <p:cNvSpPr txBox="true"/>
          <p:nvPr/>
        </p:nvSpPr>
        <p:spPr>
          <a:xfrm rot="0">
            <a:off x="2095360" y="2701356"/>
            <a:ext cx="7048640" cy="986241"/>
          </a:xfrm>
          <a:prstGeom prst="rect">
            <a:avLst/>
          </a:prstGeom>
        </p:spPr>
        <p:txBody>
          <a:bodyPr anchor="t" rtlCol="false" tIns="0" lIns="0" bIns="0" rIns="0">
            <a:spAutoFit/>
          </a:bodyPr>
          <a:lstStyle/>
          <a:p>
            <a:pPr algn="just" marL="0" indent="0" lvl="0">
              <a:lnSpc>
                <a:spcPts val="7704"/>
              </a:lnSpc>
            </a:pPr>
            <a:r>
              <a:rPr lang="en-US" b="true" sz="6641" spc="-312">
                <a:solidFill>
                  <a:srgbClr val="FFFFFF"/>
                </a:solidFill>
                <a:latin typeface="Montserrat Bold"/>
                <a:ea typeface="Montserrat Bold"/>
                <a:cs typeface="Montserrat Bold"/>
                <a:sym typeface="Montserrat Bold"/>
              </a:rPr>
              <a:t>Operasi Output</a:t>
            </a:r>
          </a:p>
        </p:txBody>
      </p:sp>
      <p:sp>
        <p:nvSpPr>
          <p:cNvPr name="TextBox 16" id="16"/>
          <p:cNvSpPr txBox="true"/>
          <p:nvPr/>
        </p:nvSpPr>
        <p:spPr>
          <a:xfrm rot="0">
            <a:off x="9796853" y="3007785"/>
            <a:ext cx="6627366" cy="1092834"/>
          </a:xfrm>
          <a:prstGeom prst="rect">
            <a:avLst/>
          </a:prstGeom>
        </p:spPr>
        <p:txBody>
          <a:bodyPr anchor="t" rtlCol="false" tIns="0" lIns="0" bIns="0" rIns="0">
            <a:spAutoFit/>
          </a:bodyPr>
          <a:lstStyle/>
          <a:p>
            <a:pPr algn="just">
              <a:lnSpc>
                <a:spcPts val="2240"/>
              </a:lnSpc>
            </a:pPr>
            <a:r>
              <a:rPr lang="en-US" sz="1600" spc="52">
                <a:solidFill>
                  <a:srgbClr val="FFFFFF"/>
                </a:solidFill>
                <a:latin typeface="Open Sauce Light"/>
                <a:ea typeface="Open Sauce Light"/>
                <a:cs typeface="Open Sauce Light"/>
                <a:sym typeface="Open Sauce Light"/>
              </a:rPr>
              <a:t>Dalam Python, metode print() digunakan untuk menampilkan output pada konsol. Jenis output paling dasar dalam Python adalah mencetak informasi ke konsol dengan fungsi print().</a:t>
            </a:r>
          </a:p>
          <a:p>
            <a:pPr algn="just">
              <a:lnSpc>
                <a:spcPts val="2240"/>
              </a:lnSpc>
            </a:pPr>
          </a:p>
        </p:txBody>
      </p:sp>
      <p:sp>
        <p:nvSpPr>
          <p:cNvPr name="TextBox 17" id="17"/>
          <p:cNvSpPr txBox="true"/>
          <p:nvPr/>
        </p:nvSpPr>
        <p:spPr>
          <a:xfrm rot="0">
            <a:off x="9796853" y="2519428"/>
            <a:ext cx="6627366" cy="344805"/>
          </a:xfrm>
          <a:prstGeom prst="rect">
            <a:avLst/>
          </a:prstGeom>
        </p:spPr>
        <p:txBody>
          <a:bodyPr anchor="t" rtlCol="false" tIns="0" lIns="0" bIns="0" rIns="0">
            <a:spAutoFit/>
          </a:bodyPr>
          <a:lstStyle/>
          <a:p>
            <a:pPr algn="just" marL="0" indent="0" lvl="0">
              <a:lnSpc>
                <a:spcPts val="2640"/>
              </a:lnSpc>
            </a:pPr>
            <a:r>
              <a:rPr lang="en-US" b="true" sz="2400" spc="4">
                <a:solidFill>
                  <a:srgbClr val="FFFFFF"/>
                </a:solidFill>
                <a:latin typeface="Open Sauce Bold"/>
                <a:ea typeface="Open Sauce Bold"/>
                <a:cs typeface="Open Sauce Bold"/>
                <a:sym typeface="Open Sauce Bold"/>
              </a:rPr>
              <a:t>DEFINISI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695603" y="420807"/>
            <a:ext cx="333097" cy="333097"/>
          </a:xfrm>
          <a:custGeom>
            <a:avLst/>
            <a:gdLst/>
            <a:ahLst/>
            <a:cxnLst/>
            <a:rect r="r" b="b" t="t" l="l"/>
            <a:pathLst>
              <a:path h="333097" w="333097">
                <a:moveTo>
                  <a:pt x="0" y="0"/>
                </a:moveTo>
                <a:lnTo>
                  <a:pt x="333097" y="0"/>
                </a:lnTo>
                <a:lnTo>
                  <a:pt x="333097" y="333097"/>
                </a:lnTo>
                <a:lnTo>
                  <a:pt x="0" y="3330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316785" y="412429"/>
            <a:ext cx="2753652" cy="280670"/>
          </a:xfrm>
          <a:prstGeom prst="rect">
            <a:avLst/>
          </a:prstGeom>
        </p:spPr>
        <p:txBody>
          <a:bodyPr anchor="t" rtlCol="false" tIns="0" lIns="0" bIns="0" rIns="0">
            <a:spAutoFit/>
          </a:bodyPr>
          <a:lstStyle/>
          <a:p>
            <a:pPr algn="l"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Agnaya Mumtazul Wafir</a:t>
            </a:r>
          </a:p>
        </p:txBody>
      </p:sp>
      <p:sp>
        <p:nvSpPr>
          <p:cNvPr name="Freeform 7" id="7"/>
          <p:cNvSpPr/>
          <p:nvPr/>
        </p:nvSpPr>
        <p:spPr>
          <a:xfrm flipH="false" flipV="false" rot="0">
            <a:off x="-7198977" y="-245353"/>
            <a:ext cx="14774614" cy="12601514"/>
          </a:xfrm>
          <a:custGeom>
            <a:avLst/>
            <a:gdLst/>
            <a:ahLst/>
            <a:cxnLst/>
            <a:rect r="r" b="b" t="t" l="l"/>
            <a:pathLst>
              <a:path h="12601514" w="14774614">
                <a:moveTo>
                  <a:pt x="0" y="0"/>
                </a:moveTo>
                <a:lnTo>
                  <a:pt x="14774614" y="0"/>
                </a:lnTo>
                <a:lnTo>
                  <a:pt x="14774614" y="12601514"/>
                </a:lnTo>
                <a:lnTo>
                  <a:pt x="0" y="12601514"/>
                </a:lnTo>
                <a:lnTo>
                  <a:pt x="0" y="0"/>
                </a:lnTo>
                <a:close/>
              </a:path>
            </a:pathLst>
          </a:custGeom>
          <a:blipFill>
            <a:blip r:embed="rId4"/>
            <a:stretch>
              <a:fillRect l="0" t="0" r="0" b="0"/>
            </a:stretch>
          </a:blipFill>
        </p:spPr>
      </p:sp>
      <p:sp>
        <p:nvSpPr>
          <p:cNvPr name="Freeform 8" id="8"/>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0">
            <a:off x="1783147" y="3800617"/>
            <a:ext cx="3755493" cy="1481039"/>
          </a:xfrm>
          <a:custGeom>
            <a:avLst/>
            <a:gdLst/>
            <a:ahLst/>
            <a:cxnLst/>
            <a:rect r="r" b="b" t="t" l="l"/>
            <a:pathLst>
              <a:path h="1481039" w="3755493">
                <a:moveTo>
                  <a:pt x="0" y="0"/>
                </a:moveTo>
                <a:lnTo>
                  <a:pt x="3755492" y="0"/>
                </a:lnTo>
                <a:lnTo>
                  <a:pt x="3755492" y="1481040"/>
                </a:lnTo>
                <a:lnTo>
                  <a:pt x="0" y="1481040"/>
                </a:lnTo>
                <a:lnTo>
                  <a:pt x="0" y="0"/>
                </a:lnTo>
                <a:close/>
              </a:path>
            </a:pathLst>
          </a:custGeom>
          <a:blipFill>
            <a:blip r:embed="rId6"/>
            <a:stretch>
              <a:fillRect l="0" t="0" r="0" b="0"/>
            </a:stretch>
          </a:blipFill>
        </p:spPr>
      </p:sp>
      <p:sp>
        <p:nvSpPr>
          <p:cNvPr name="Freeform 10" id="10"/>
          <p:cNvSpPr/>
          <p:nvPr/>
        </p:nvSpPr>
        <p:spPr>
          <a:xfrm flipH="false" flipV="false" rot="0">
            <a:off x="13037445" y="3800617"/>
            <a:ext cx="3755493" cy="1481039"/>
          </a:xfrm>
          <a:custGeom>
            <a:avLst/>
            <a:gdLst/>
            <a:ahLst/>
            <a:cxnLst/>
            <a:rect r="r" b="b" t="t" l="l"/>
            <a:pathLst>
              <a:path h="1481039" w="3755493">
                <a:moveTo>
                  <a:pt x="0" y="0"/>
                </a:moveTo>
                <a:lnTo>
                  <a:pt x="3755493" y="0"/>
                </a:lnTo>
                <a:lnTo>
                  <a:pt x="3755493" y="1481040"/>
                </a:lnTo>
                <a:lnTo>
                  <a:pt x="0" y="1481040"/>
                </a:lnTo>
                <a:lnTo>
                  <a:pt x="0" y="0"/>
                </a:lnTo>
                <a:close/>
              </a:path>
            </a:pathLst>
          </a:custGeom>
          <a:blipFill>
            <a:blip r:embed="rId6"/>
            <a:stretch>
              <a:fillRect l="0" t="0" r="0" b="0"/>
            </a:stretch>
          </a:blipFill>
        </p:spPr>
      </p:sp>
      <p:sp>
        <p:nvSpPr>
          <p:cNvPr name="Freeform 11" id="11"/>
          <p:cNvSpPr/>
          <p:nvPr/>
        </p:nvSpPr>
        <p:spPr>
          <a:xfrm flipH="false" flipV="false" rot="0">
            <a:off x="13037445" y="3800617"/>
            <a:ext cx="3755493" cy="1481039"/>
          </a:xfrm>
          <a:custGeom>
            <a:avLst/>
            <a:gdLst/>
            <a:ahLst/>
            <a:cxnLst/>
            <a:rect r="r" b="b" t="t" l="l"/>
            <a:pathLst>
              <a:path h="1481039" w="3755493">
                <a:moveTo>
                  <a:pt x="0" y="0"/>
                </a:moveTo>
                <a:lnTo>
                  <a:pt x="3755493" y="0"/>
                </a:lnTo>
                <a:lnTo>
                  <a:pt x="3755493" y="1481040"/>
                </a:lnTo>
                <a:lnTo>
                  <a:pt x="0" y="1481040"/>
                </a:lnTo>
                <a:lnTo>
                  <a:pt x="0" y="0"/>
                </a:lnTo>
                <a:close/>
              </a:path>
            </a:pathLst>
          </a:custGeom>
          <a:blipFill>
            <a:blip r:embed="rId7"/>
            <a:stretch>
              <a:fillRect l="0" t="0" r="0" b="0"/>
            </a:stretch>
          </a:blipFill>
        </p:spPr>
      </p:sp>
      <p:sp>
        <p:nvSpPr>
          <p:cNvPr name="Freeform 12" id="12"/>
          <p:cNvSpPr/>
          <p:nvPr/>
        </p:nvSpPr>
        <p:spPr>
          <a:xfrm flipH="false" flipV="false" rot="0">
            <a:off x="7266254" y="3800617"/>
            <a:ext cx="3755493" cy="1481039"/>
          </a:xfrm>
          <a:custGeom>
            <a:avLst/>
            <a:gdLst/>
            <a:ahLst/>
            <a:cxnLst/>
            <a:rect r="r" b="b" t="t" l="l"/>
            <a:pathLst>
              <a:path h="1481039" w="3755493">
                <a:moveTo>
                  <a:pt x="0" y="0"/>
                </a:moveTo>
                <a:lnTo>
                  <a:pt x="3755492" y="0"/>
                </a:lnTo>
                <a:lnTo>
                  <a:pt x="3755492" y="1481040"/>
                </a:lnTo>
                <a:lnTo>
                  <a:pt x="0" y="1481040"/>
                </a:lnTo>
                <a:lnTo>
                  <a:pt x="0" y="0"/>
                </a:lnTo>
                <a:close/>
              </a:path>
            </a:pathLst>
          </a:custGeom>
          <a:blipFill>
            <a:blip r:embed="rId6"/>
            <a:stretch>
              <a:fillRect l="0" t="0" r="0" b="0"/>
            </a:stretch>
          </a:blipFill>
        </p:spPr>
      </p:sp>
      <p:sp>
        <p:nvSpPr>
          <p:cNvPr name="Freeform 13" id="13"/>
          <p:cNvSpPr/>
          <p:nvPr/>
        </p:nvSpPr>
        <p:spPr>
          <a:xfrm flipH="false" flipV="false" rot="0">
            <a:off x="7266254" y="3800617"/>
            <a:ext cx="3755493" cy="1481039"/>
          </a:xfrm>
          <a:custGeom>
            <a:avLst/>
            <a:gdLst/>
            <a:ahLst/>
            <a:cxnLst/>
            <a:rect r="r" b="b" t="t" l="l"/>
            <a:pathLst>
              <a:path h="1481039" w="3755493">
                <a:moveTo>
                  <a:pt x="0" y="0"/>
                </a:moveTo>
                <a:lnTo>
                  <a:pt x="3755492" y="0"/>
                </a:lnTo>
                <a:lnTo>
                  <a:pt x="3755492" y="1481040"/>
                </a:lnTo>
                <a:lnTo>
                  <a:pt x="0" y="1481040"/>
                </a:lnTo>
                <a:lnTo>
                  <a:pt x="0" y="0"/>
                </a:lnTo>
                <a:close/>
              </a:path>
            </a:pathLst>
          </a:custGeom>
          <a:blipFill>
            <a:blip r:embed="rId7"/>
            <a:stretch>
              <a:fillRect l="0" t="0" r="0" b="0"/>
            </a:stretch>
          </a:blipFill>
        </p:spPr>
      </p:sp>
      <p:sp>
        <p:nvSpPr>
          <p:cNvPr name="Freeform 14" id="14"/>
          <p:cNvSpPr/>
          <p:nvPr/>
        </p:nvSpPr>
        <p:spPr>
          <a:xfrm flipH="false" flipV="false" rot="0">
            <a:off x="7266254" y="3800617"/>
            <a:ext cx="3755493" cy="1481039"/>
          </a:xfrm>
          <a:custGeom>
            <a:avLst/>
            <a:gdLst/>
            <a:ahLst/>
            <a:cxnLst/>
            <a:rect r="r" b="b" t="t" l="l"/>
            <a:pathLst>
              <a:path h="1481039" w="3755493">
                <a:moveTo>
                  <a:pt x="0" y="0"/>
                </a:moveTo>
                <a:lnTo>
                  <a:pt x="3755492" y="0"/>
                </a:lnTo>
                <a:lnTo>
                  <a:pt x="3755492" y="1481040"/>
                </a:lnTo>
                <a:lnTo>
                  <a:pt x="0" y="1481040"/>
                </a:lnTo>
                <a:lnTo>
                  <a:pt x="0" y="0"/>
                </a:lnTo>
                <a:close/>
              </a:path>
            </a:pathLst>
          </a:custGeom>
          <a:blipFill>
            <a:blip r:embed="rId8"/>
            <a:stretch>
              <a:fillRect l="0" t="0" r="0" b="0"/>
            </a:stretch>
          </a:blipFill>
        </p:spPr>
      </p:sp>
      <p:sp>
        <p:nvSpPr>
          <p:cNvPr name="Freeform 15" id="15"/>
          <p:cNvSpPr/>
          <p:nvPr/>
        </p:nvSpPr>
        <p:spPr>
          <a:xfrm flipH="false" flipV="false" rot="0">
            <a:off x="13037445" y="6641224"/>
            <a:ext cx="3755493" cy="1481039"/>
          </a:xfrm>
          <a:custGeom>
            <a:avLst/>
            <a:gdLst/>
            <a:ahLst/>
            <a:cxnLst/>
            <a:rect r="r" b="b" t="t" l="l"/>
            <a:pathLst>
              <a:path h="1481039" w="3755493">
                <a:moveTo>
                  <a:pt x="0" y="0"/>
                </a:moveTo>
                <a:lnTo>
                  <a:pt x="3755493" y="0"/>
                </a:lnTo>
                <a:lnTo>
                  <a:pt x="3755493" y="1481039"/>
                </a:lnTo>
                <a:lnTo>
                  <a:pt x="0" y="1481039"/>
                </a:lnTo>
                <a:lnTo>
                  <a:pt x="0" y="0"/>
                </a:lnTo>
                <a:close/>
              </a:path>
            </a:pathLst>
          </a:custGeom>
          <a:blipFill>
            <a:blip r:embed="rId6"/>
            <a:stretch>
              <a:fillRect l="0" t="0" r="0" b="0"/>
            </a:stretch>
          </a:blipFill>
        </p:spPr>
      </p:sp>
      <p:sp>
        <p:nvSpPr>
          <p:cNvPr name="Freeform 16" id="16"/>
          <p:cNvSpPr/>
          <p:nvPr/>
        </p:nvSpPr>
        <p:spPr>
          <a:xfrm flipH="false" flipV="false" rot="0">
            <a:off x="7266254" y="6641224"/>
            <a:ext cx="3755493" cy="1481039"/>
          </a:xfrm>
          <a:custGeom>
            <a:avLst/>
            <a:gdLst/>
            <a:ahLst/>
            <a:cxnLst/>
            <a:rect r="r" b="b" t="t" l="l"/>
            <a:pathLst>
              <a:path h="1481039" w="3755493">
                <a:moveTo>
                  <a:pt x="0" y="0"/>
                </a:moveTo>
                <a:lnTo>
                  <a:pt x="3755492" y="0"/>
                </a:lnTo>
                <a:lnTo>
                  <a:pt x="3755492" y="1481039"/>
                </a:lnTo>
                <a:lnTo>
                  <a:pt x="0" y="1481039"/>
                </a:lnTo>
                <a:lnTo>
                  <a:pt x="0" y="0"/>
                </a:lnTo>
                <a:close/>
              </a:path>
            </a:pathLst>
          </a:custGeom>
          <a:blipFill>
            <a:blip r:embed="rId6"/>
            <a:stretch>
              <a:fillRect l="0" t="0" r="0" b="0"/>
            </a:stretch>
          </a:blipFill>
        </p:spPr>
      </p:sp>
      <p:sp>
        <p:nvSpPr>
          <p:cNvPr name="Freeform 17" id="17"/>
          <p:cNvSpPr/>
          <p:nvPr/>
        </p:nvSpPr>
        <p:spPr>
          <a:xfrm flipH="false" flipV="false" rot="0">
            <a:off x="7266254" y="6641224"/>
            <a:ext cx="3755493" cy="1481039"/>
          </a:xfrm>
          <a:custGeom>
            <a:avLst/>
            <a:gdLst/>
            <a:ahLst/>
            <a:cxnLst/>
            <a:rect r="r" b="b" t="t" l="l"/>
            <a:pathLst>
              <a:path h="1481039" w="3755493">
                <a:moveTo>
                  <a:pt x="0" y="0"/>
                </a:moveTo>
                <a:lnTo>
                  <a:pt x="3755492" y="0"/>
                </a:lnTo>
                <a:lnTo>
                  <a:pt x="3755492" y="1481039"/>
                </a:lnTo>
                <a:lnTo>
                  <a:pt x="0" y="1481039"/>
                </a:lnTo>
                <a:lnTo>
                  <a:pt x="0" y="0"/>
                </a:lnTo>
                <a:close/>
              </a:path>
            </a:pathLst>
          </a:custGeom>
          <a:blipFill>
            <a:blip r:embed="rId7"/>
            <a:stretch>
              <a:fillRect l="0" t="0" r="0" b="0"/>
            </a:stretch>
          </a:blipFill>
        </p:spPr>
      </p:sp>
      <p:sp>
        <p:nvSpPr>
          <p:cNvPr name="Freeform 18" id="18"/>
          <p:cNvSpPr/>
          <p:nvPr/>
        </p:nvSpPr>
        <p:spPr>
          <a:xfrm flipH="false" flipV="false" rot="0">
            <a:off x="1316785" y="6781968"/>
            <a:ext cx="4894172" cy="1199552"/>
          </a:xfrm>
          <a:custGeom>
            <a:avLst/>
            <a:gdLst/>
            <a:ahLst/>
            <a:cxnLst/>
            <a:rect r="r" b="b" t="t" l="l"/>
            <a:pathLst>
              <a:path h="1199552" w="4894172">
                <a:moveTo>
                  <a:pt x="0" y="0"/>
                </a:moveTo>
                <a:lnTo>
                  <a:pt x="4894172" y="0"/>
                </a:lnTo>
                <a:lnTo>
                  <a:pt x="4894172" y="1199552"/>
                </a:lnTo>
                <a:lnTo>
                  <a:pt x="0" y="1199552"/>
                </a:lnTo>
                <a:lnTo>
                  <a:pt x="0" y="0"/>
                </a:lnTo>
                <a:close/>
              </a:path>
            </a:pathLst>
          </a:custGeom>
          <a:blipFill>
            <a:blip r:embed="rId9"/>
            <a:stretch>
              <a:fillRect l="0" t="0" r="0" b="0"/>
            </a:stretch>
          </a:blipFill>
        </p:spPr>
      </p:sp>
      <p:sp>
        <p:nvSpPr>
          <p:cNvPr name="Freeform 19" id="19"/>
          <p:cNvSpPr/>
          <p:nvPr/>
        </p:nvSpPr>
        <p:spPr>
          <a:xfrm flipH="false" flipV="false" rot="0">
            <a:off x="7266254" y="6641224"/>
            <a:ext cx="3887728" cy="1481039"/>
          </a:xfrm>
          <a:custGeom>
            <a:avLst/>
            <a:gdLst/>
            <a:ahLst/>
            <a:cxnLst/>
            <a:rect r="r" b="b" t="t" l="l"/>
            <a:pathLst>
              <a:path h="1481039" w="3887728">
                <a:moveTo>
                  <a:pt x="0" y="0"/>
                </a:moveTo>
                <a:lnTo>
                  <a:pt x="3887728" y="0"/>
                </a:lnTo>
                <a:lnTo>
                  <a:pt x="3887728" y="1481039"/>
                </a:lnTo>
                <a:lnTo>
                  <a:pt x="0" y="1481039"/>
                </a:lnTo>
                <a:lnTo>
                  <a:pt x="0" y="0"/>
                </a:lnTo>
                <a:close/>
              </a:path>
            </a:pathLst>
          </a:custGeom>
          <a:blipFill>
            <a:blip r:embed="rId10"/>
            <a:stretch>
              <a:fillRect l="0" t="0" r="0" b="0"/>
            </a:stretch>
          </a:blipFill>
        </p:spPr>
      </p:sp>
      <p:sp>
        <p:nvSpPr>
          <p:cNvPr name="Freeform 20" id="20"/>
          <p:cNvSpPr/>
          <p:nvPr/>
        </p:nvSpPr>
        <p:spPr>
          <a:xfrm flipH="false" flipV="false" rot="0">
            <a:off x="13037445" y="6643732"/>
            <a:ext cx="3760140" cy="1692812"/>
          </a:xfrm>
          <a:custGeom>
            <a:avLst/>
            <a:gdLst/>
            <a:ahLst/>
            <a:cxnLst/>
            <a:rect r="r" b="b" t="t" l="l"/>
            <a:pathLst>
              <a:path h="1692812" w="3760140">
                <a:moveTo>
                  <a:pt x="0" y="0"/>
                </a:moveTo>
                <a:lnTo>
                  <a:pt x="3760140" y="0"/>
                </a:lnTo>
                <a:lnTo>
                  <a:pt x="3760140" y="1692812"/>
                </a:lnTo>
                <a:lnTo>
                  <a:pt x="0" y="1692812"/>
                </a:lnTo>
                <a:lnTo>
                  <a:pt x="0" y="0"/>
                </a:lnTo>
                <a:close/>
              </a:path>
            </a:pathLst>
          </a:custGeom>
          <a:blipFill>
            <a:blip r:embed="rId11"/>
            <a:stretch>
              <a:fillRect l="0" t="0" r="0" b="0"/>
            </a:stretch>
          </a:blipFill>
        </p:spPr>
      </p:sp>
      <p:sp>
        <p:nvSpPr>
          <p:cNvPr name="TextBox 21" id="21"/>
          <p:cNvSpPr txBox="true"/>
          <p:nvPr/>
        </p:nvSpPr>
        <p:spPr>
          <a:xfrm rot="0">
            <a:off x="9604462"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Home</a:t>
            </a:r>
          </a:p>
        </p:txBody>
      </p:sp>
      <p:sp>
        <p:nvSpPr>
          <p:cNvPr name="TextBox 22" id="22"/>
          <p:cNvSpPr txBox="true"/>
          <p:nvPr/>
        </p:nvSpPr>
        <p:spPr>
          <a:xfrm rot="0">
            <a:off x="11447986" y="432733"/>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About</a:t>
            </a:r>
          </a:p>
        </p:txBody>
      </p:sp>
      <p:sp>
        <p:nvSpPr>
          <p:cNvPr name="TextBox 23" id="23"/>
          <p:cNvSpPr txBox="true"/>
          <p:nvPr/>
        </p:nvSpPr>
        <p:spPr>
          <a:xfrm rot="0">
            <a:off x="13291511"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Content</a:t>
            </a:r>
          </a:p>
        </p:txBody>
      </p:sp>
      <p:sp>
        <p:nvSpPr>
          <p:cNvPr name="TextBox 24" id="24"/>
          <p:cNvSpPr txBox="true"/>
          <p:nvPr/>
        </p:nvSpPr>
        <p:spPr>
          <a:xfrm rot="0">
            <a:off x="15135036"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Others</a:t>
            </a:r>
          </a:p>
        </p:txBody>
      </p:sp>
      <p:sp>
        <p:nvSpPr>
          <p:cNvPr name="TextBox 25" id="25"/>
          <p:cNvSpPr txBox="true"/>
          <p:nvPr/>
        </p:nvSpPr>
        <p:spPr>
          <a:xfrm rot="0">
            <a:off x="4441873" y="1455491"/>
            <a:ext cx="9404254" cy="986241"/>
          </a:xfrm>
          <a:prstGeom prst="rect">
            <a:avLst/>
          </a:prstGeom>
        </p:spPr>
        <p:txBody>
          <a:bodyPr anchor="t" rtlCol="false" tIns="0" lIns="0" bIns="0" rIns="0">
            <a:spAutoFit/>
          </a:bodyPr>
          <a:lstStyle/>
          <a:p>
            <a:pPr algn="just" marL="0" indent="0" lvl="0">
              <a:lnSpc>
                <a:spcPts val="7704"/>
              </a:lnSpc>
            </a:pPr>
            <a:r>
              <a:rPr lang="en-US" b="true" sz="6641" spc="-312">
                <a:solidFill>
                  <a:srgbClr val="FFFFFF"/>
                </a:solidFill>
                <a:latin typeface="Montserrat Bold"/>
                <a:ea typeface="Montserrat Bold"/>
                <a:cs typeface="Montserrat Bold"/>
                <a:sym typeface="Montserrat Bold"/>
              </a:rPr>
              <a:t>Fungsi Dalam Python</a:t>
            </a:r>
          </a:p>
        </p:txBody>
      </p:sp>
      <p:sp>
        <p:nvSpPr>
          <p:cNvPr name="TextBox 26" id="26"/>
          <p:cNvSpPr txBox="true"/>
          <p:nvPr/>
        </p:nvSpPr>
        <p:spPr>
          <a:xfrm rot="0">
            <a:off x="1316785" y="2764900"/>
            <a:ext cx="4688217" cy="871220"/>
          </a:xfrm>
          <a:prstGeom prst="rect">
            <a:avLst/>
          </a:prstGeom>
        </p:spPr>
        <p:txBody>
          <a:bodyPr anchor="t" rtlCol="false" tIns="0" lIns="0" bIns="0" rIns="0">
            <a:spAutoFit/>
          </a:bodyPr>
          <a:lstStyle/>
          <a:p>
            <a:pPr algn="ctr">
              <a:lnSpc>
                <a:spcPts val="2380"/>
              </a:lnSpc>
              <a:spcBef>
                <a:spcPct val="0"/>
              </a:spcBef>
            </a:pPr>
            <a:r>
              <a:rPr lang="en-US" sz="1700" spc="3">
                <a:solidFill>
                  <a:srgbClr val="FFFFFF"/>
                </a:solidFill>
                <a:latin typeface="Open Sauce"/>
                <a:ea typeface="Open Sauce"/>
                <a:cs typeface="Open Sauce"/>
                <a:sym typeface="Open Sauce"/>
              </a:rPr>
              <a:t>Fungsi len()</a:t>
            </a:r>
          </a:p>
          <a:p>
            <a:pPr algn="ctr">
              <a:lnSpc>
                <a:spcPts val="2380"/>
              </a:lnSpc>
              <a:spcBef>
                <a:spcPct val="0"/>
              </a:spcBef>
            </a:pPr>
            <a:r>
              <a:rPr lang="en-US" sz="1700" spc="3">
                <a:solidFill>
                  <a:srgbClr val="FFFFFF"/>
                </a:solidFill>
                <a:latin typeface="Open Sauce"/>
                <a:ea typeface="Open Sauce"/>
                <a:cs typeface="Open Sauce"/>
                <a:sym typeface="Open Sauce"/>
              </a:rPr>
              <a:t>digunakan untuk menghitung jumlah karakter dalam string, termasuk spasi.</a:t>
            </a:r>
          </a:p>
        </p:txBody>
      </p:sp>
      <p:sp>
        <p:nvSpPr>
          <p:cNvPr name="TextBox 27" id="27"/>
          <p:cNvSpPr txBox="true"/>
          <p:nvPr/>
        </p:nvSpPr>
        <p:spPr>
          <a:xfrm rot="0">
            <a:off x="12571083" y="2764900"/>
            <a:ext cx="4688217" cy="1166495"/>
          </a:xfrm>
          <a:prstGeom prst="rect">
            <a:avLst/>
          </a:prstGeom>
        </p:spPr>
        <p:txBody>
          <a:bodyPr anchor="t" rtlCol="false" tIns="0" lIns="0" bIns="0" rIns="0">
            <a:spAutoFit/>
          </a:bodyPr>
          <a:lstStyle/>
          <a:p>
            <a:pPr algn="ctr">
              <a:lnSpc>
                <a:spcPts val="2380"/>
              </a:lnSpc>
              <a:spcBef>
                <a:spcPct val="0"/>
              </a:spcBef>
            </a:pPr>
            <a:r>
              <a:rPr lang="en-US" sz="1700" spc="3">
                <a:solidFill>
                  <a:srgbClr val="FFFFFF"/>
                </a:solidFill>
                <a:latin typeface="Open Sauce"/>
                <a:ea typeface="Open Sauce"/>
                <a:cs typeface="Open Sauce"/>
                <a:sym typeface="Open Sauce"/>
              </a:rPr>
              <a:t>Fungsi upper()</a:t>
            </a:r>
          </a:p>
          <a:p>
            <a:pPr algn="ctr">
              <a:lnSpc>
                <a:spcPts val="2380"/>
              </a:lnSpc>
              <a:spcBef>
                <a:spcPct val="0"/>
              </a:spcBef>
            </a:pPr>
            <a:r>
              <a:rPr lang="en-US" sz="1700" spc="3">
                <a:solidFill>
                  <a:srgbClr val="FFFFFF"/>
                </a:solidFill>
                <a:latin typeface="Open Sauce"/>
                <a:ea typeface="Open Sauce"/>
                <a:cs typeface="Open Sauce"/>
                <a:sym typeface="Open Sauce"/>
              </a:rPr>
              <a:t>digunakan untuk mengubah semua huruf dalam string menjadi kapital</a:t>
            </a:r>
          </a:p>
          <a:p>
            <a:pPr algn="ctr">
              <a:lnSpc>
                <a:spcPts val="2380"/>
              </a:lnSpc>
              <a:spcBef>
                <a:spcPct val="0"/>
              </a:spcBef>
            </a:pPr>
          </a:p>
        </p:txBody>
      </p:sp>
      <p:sp>
        <p:nvSpPr>
          <p:cNvPr name="TextBox 28" id="28"/>
          <p:cNvSpPr txBox="true"/>
          <p:nvPr/>
        </p:nvSpPr>
        <p:spPr>
          <a:xfrm rot="0">
            <a:off x="6799892" y="2764900"/>
            <a:ext cx="4688217" cy="1166495"/>
          </a:xfrm>
          <a:prstGeom prst="rect">
            <a:avLst/>
          </a:prstGeom>
        </p:spPr>
        <p:txBody>
          <a:bodyPr anchor="t" rtlCol="false" tIns="0" lIns="0" bIns="0" rIns="0">
            <a:spAutoFit/>
          </a:bodyPr>
          <a:lstStyle/>
          <a:p>
            <a:pPr algn="ctr">
              <a:lnSpc>
                <a:spcPts val="2380"/>
              </a:lnSpc>
              <a:spcBef>
                <a:spcPct val="0"/>
              </a:spcBef>
            </a:pPr>
            <a:r>
              <a:rPr lang="en-US" sz="1700" spc="3">
                <a:solidFill>
                  <a:srgbClr val="FFFFFF"/>
                </a:solidFill>
                <a:latin typeface="Open Sauce"/>
                <a:ea typeface="Open Sauce"/>
                <a:cs typeface="Open Sauce"/>
                <a:sym typeface="Open Sauce"/>
              </a:rPr>
              <a:t>Fungsi upper()</a:t>
            </a:r>
          </a:p>
          <a:p>
            <a:pPr algn="ctr">
              <a:lnSpc>
                <a:spcPts val="2380"/>
              </a:lnSpc>
              <a:spcBef>
                <a:spcPct val="0"/>
              </a:spcBef>
            </a:pPr>
            <a:r>
              <a:rPr lang="en-US" sz="1700" spc="3">
                <a:solidFill>
                  <a:srgbClr val="FFFFFF"/>
                </a:solidFill>
                <a:latin typeface="Open Sauce"/>
                <a:ea typeface="Open Sauce"/>
                <a:cs typeface="Open Sauce"/>
                <a:sym typeface="Open Sauce"/>
              </a:rPr>
              <a:t>digunakan untuk mengubah semua huruf dalam string menjadi kapital</a:t>
            </a:r>
          </a:p>
          <a:p>
            <a:pPr algn="ctr">
              <a:lnSpc>
                <a:spcPts val="2380"/>
              </a:lnSpc>
              <a:spcBef>
                <a:spcPct val="0"/>
              </a:spcBef>
            </a:pPr>
          </a:p>
        </p:txBody>
      </p:sp>
      <p:sp>
        <p:nvSpPr>
          <p:cNvPr name="TextBox 29" id="29"/>
          <p:cNvSpPr txBox="true"/>
          <p:nvPr/>
        </p:nvSpPr>
        <p:spPr>
          <a:xfrm rot="0">
            <a:off x="1316785" y="5605507"/>
            <a:ext cx="4688217" cy="871220"/>
          </a:xfrm>
          <a:prstGeom prst="rect">
            <a:avLst/>
          </a:prstGeom>
        </p:spPr>
        <p:txBody>
          <a:bodyPr anchor="t" rtlCol="false" tIns="0" lIns="0" bIns="0" rIns="0">
            <a:spAutoFit/>
          </a:bodyPr>
          <a:lstStyle/>
          <a:p>
            <a:pPr algn="ctr">
              <a:lnSpc>
                <a:spcPts val="2380"/>
              </a:lnSpc>
              <a:spcBef>
                <a:spcPct val="0"/>
              </a:spcBef>
            </a:pPr>
            <a:r>
              <a:rPr lang="en-US" sz="1700" spc="3">
                <a:solidFill>
                  <a:srgbClr val="FFFFFF"/>
                </a:solidFill>
                <a:latin typeface="Open Sauce"/>
                <a:ea typeface="Open Sauce"/>
                <a:cs typeface="Open Sauce"/>
                <a:sym typeface="Open Sauce"/>
              </a:rPr>
              <a:t>Fungsi replace()</a:t>
            </a:r>
          </a:p>
          <a:p>
            <a:pPr algn="ctr">
              <a:lnSpc>
                <a:spcPts val="2380"/>
              </a:lnSpc>
              <a:spcBef>
                <a:spcPct val="0"/>
              </a:spcBef>
            </a:pPr>
            <a:r>
              <a:rPr lang="en-US" sz="1700" spc="3">
                <a:solidFill>
                  <a:srgbClr val="FFFFFF"/>
                </a:solidFill>
                <a:latin typeface="Open Sauce"/>
                <a:ea typeface="Open Sauce"/>
                <a:cs typeface="Open Sauce"/>
                <a:sym typeface="Open Sauce"/>
              </a:rPr>
              <a:t>digunakan untuk mengganti bagian dari string dengan teks lain.</a:t>
            </a:r>
          </a:p>
        </p:txBody>
      </p:sp>
      <p:sp>
        <p:nvSpPr>
          <p:cNvPr name="TextBox 30" id="30"/>
          <p:cNvSpPr txBox="true"/>
          <p:nvPr/>
        </p:nvSpPr>
        <p:spPr>
          <a:xfrm rot="0">
            <a:off x="12019346" y="5605507"/>
            <a:ext cx="5869429" cy="1166495"/>
          </a:xfrm>
          <a:prstGeom prst="rect">
            <a:avLst/>
          </a:prstGeom>
        </p:spPr>
        <p:txBody>
          <a:bodyPr anchor="t" rtlCol="false" tIns="0" lIns="0" bIns="0" rIns="0">
            <a:spAutoFit/>
          </a:bodyPr>
          <a:lstStyle/>
          <a:p>
            <a:pPr algn="ctr">
              <a:lnSpc>
                <a:spcPts val="2380"/>
              </a:lnSpc>
              <a:spcBef>
                <a:spcPct val="0"/>
              </a:spcBef>
            </a:pPr>
            <a:r>
              <a:rPr lang="en-US" sz="1700" spc="3">
                <a:solidFill>
                  <a:srgbClr val="FFFFFF"/>
                </a:solidFill>
                <a:latin typeface="Open Sauce"/>
                <a:ea typeface="Open Sauce"/>
                <a:cs typeface="Open Sauce"/>
                <a:sym typeface="Open Sauce"/>
              </a:rPr>
              <a:t>F</a:t>
            </a:r>
            <a:r>
              <a:rPr lang="en-US" sz="1700" spc="3">
                <a:solidFill>
                  <a:srgbClr val="FFFFFF"/>
                </a:solidFill>
                <a:latin typeface="Open Sauce"/>
                <a:ea typeface="Open Sauce"/>
                <a:cs typeface="Open Sauce"/>
                <a:sym typeface="Open Sauce"/>
              </a:rPr>
              <a:t>ungsi find()</a:t>
            </a:r>
          </a:p>
          <a:p>
            <a:pPr algn="ctr">
              <a:lnSpc>
                <a:spcPts val="2380"/>
              </a:lnSpc>
              <a:spcBef>
                <a:spcPct val="0"/>
              </a:spcBef>
            </a:pPr>
            <a:r>
              <a:rPr lang="en-US" sz="1700" spc="3">
                <a:solidFill>
                  <a:srgbClr val="FFFFFF"/>
                </a:solidFill>
                <a:latin typeface="Open Sauce"/>
                <a:ea typeface="Open Sauce"/>
                <a:cs typeface="Open Sauce"/>
                <a:sym typeface="Open Sauce"/>
              </a:rPr>
              <a:t>digunakan untuk meng output indeks (posisi) pertama dari substring yg dicari. Jika tidak ditemukan, hasilnya -1</a:t>
            </a:r>
          </a:p>
          <a:p>
            <a:pPr algn="ctr">
              <a:lnSpc>
                <a:spcPts val="2380"/>
              </a:lnSpc>
              <a:spcBef>
                <a:spcPct val="0"/>
              </a:spcBef>
            </a:pPr>
          </a:p>
        </p:txBody>
      </p:sp>
      <p:sp>
        <p:nvSpPr>
          <p:cNvPr name="TextBox 31" id="31"/>
          <p:cNvSpPr txBox="true"/>
          <p:nvPr/>
        </p:nvSpPr>
        <p:spPr>
          <a:xfrm rot="0">
            <a:off x="6627943" y="5605507"/>
            <a:ext cx="5032114" cy="1166495"/>
          </a:xfrm>
          <a:prstGeom prst="rect">
            <a:avLst/>
          </a:prstGeom>
        </p:spPr>
        <p:txBody>
          <a:bodyPr anchor="t" rtlCol="false" tIns="0" lIns="0" bIns="0" rIns="0">
            <a:spAutoFit/>
          </a:bodyPr>
          <a:lstStyle/>
          <a:p>
            <a:pPr algn="ctr">
              <a:lnSpc>
                <a:spcPts val="2380"/>
              </a:lnSpc>
              <a:spcBef>
                <a:spcPct val="0"/>
              </a:spcBef>
            </a:pPr>
            <a:r>
              <a:rPr lang="en-US" sz="1700" spc="3">
                <a:solidFill>
                  <a:srgbClr val="FFFFFF"/>
                </a:solidFill>
                <a:latin typeface="Open Sauce"/>
                <a:ea typeface="Open Sauce"/>
                <a:cs typeface="Open Sauce"/>
                <a:sym typeface="Open Sauce"/>
              </a:rPr>
              <a:t>Fungsi split()</a:t>
            </a:r>
          </a:p>
          <a:p>
            <a:pPr algn="ctr">
              <a:lnSpc>
                <a:spcPts val="2380"/>
              </a:lnSpc>
              <a:spcBef>
                <a:spcPct val="0"/>
              </a:spcBef>
            </a:pPr>
            <a:r>
              <a:rPr lang="en-US" sz="1700" spc="3">
                <a:solidFill>
                  <a:srgbClr val="FFFFFF"/>
                </a:solidFill>
                <a:latin typeface="Open Sauce"/>
                <a:ea typeface="Open Sauce"/>
                <a:cs typeface="Open Sauce"/>
                <a:sym typeface="Open Sauce"/>
              </a:rPr>
              <a:t>digunakan untuk membagi string berdasarkan pemisah tertentu dan mengoutput sebagai list.</a:t>
            </a:r>
          </a:p>
          <a:p>
            <a:pPr algn="ctr">
              <a:lnSpc>
                <a:spcPts val="238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695603" y="420807"/>
            <a:ext cx="333097" cy="333097"/>
          </a:xfrm>
          <a:custGeom>
            <a:avLst/>
            <a:gdLst/>
            <a:ahLst/>
            <a:cxnLst/>
            <a:rect r="r" b="b" t="t" l="l"/>
            <a:pathLst>
              <a:path h="333097" w="333097">
                <a:moveTo>
                  <a:pt x="0" y="0"/>
                </a:moveTo>
                <a:lnTo>
                  <a:pt x="333097" y="0"/>
                </a:lnTo>
                <a:lnTo>
                  <a:pt x="333097" y="333097"/>
                </a:lnTo>
                <a:lnTo>
                  <a:pt x="0" y="3330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316785" y="412429"/>
            <a:ext cx="2753652" cy="280670"/>
          </a:xfrm>
          <a:prstGeom prst="rect">
            <a:avLst/>
          </a:prstGeom>
        </p:spPr>
        <p:txBody>
          <a:bodyPr anchor="t" rtlCol="false" tIns="0" lIns="0" bIns="0" rIns="0">
            <a:spAutoFit/>
          </a:bodyPr>
          <a:lstStyle/>
          <a:p>
            <a:pPr algn="l"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Agnaya Mumtazul Wafir</a:t>
            </a:r>
          </a:p>
        </p:txBody>
      </p:sp>
      <p:sp>
        <p:nvSpPr>
          <p:cNvPr name="Freeform 7" id="7"/>
          <p:cNvSpPr/>
          <p:nvPr/>
        </p:nvSpPr>
        <p:spPr>
          <a:xfrm flipH="false" flipV="false" rot="0">
            <a:off x="-6819129" y="-297860"/>
            <a:ext cx="14774614" cy="12601514"/>
          </a:xfrm>
          <a:custGeom>
            <a:avLst/>
            <a:gdLst/>
            <a:ahLst/>
            <a:cxnLst/>
            <a:rect r="r" b="b" t="t" l="l"/>
            <a:pathLst>
              <a:path h="12601514" w="14774614">
                <a:moveTo>
                  <a:pt x="0" y="0"/>
                </a:moveTo>
                <a:lnTo>
                  <a:pt x="14774614" y="0"/>
                </a:lnTo>
                <a:lnTo>
                  <a:pt x="14774614" y="12601515"/>
                </a:lnTo>
                <a:lnTo>
                  <a:pt x="0" y="12601515"/>
                </a:lnTo>
                <a:lnTo>
                  <a:pt x="0" y="0"/>
                </a:lnTo>
                <a:close/>
              </a:path>
            </a:pathLst>
          </a:custGeom>
          <a:blipFill>
            <a:blip r:embed="rId4"/>
            <a:stretch>
              <a:fillRect l="0" t="0" r="0" b="0"/>
            </a:stretch>
          </a:blipFill>
        </p:spPr>
      </p:sp>
      <p:sp>
        <p:nvSpPr>
          <p:cNvPr name="Freeform 8" id="8"/>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5"/>
            <a:stretch>
              <a:fillRect l="0" t="0" r="0" b="0"/>
            </a:stretch>
          </a:blipFill>
        </p:spPr>
      </p:sp>
      <p:sp>
        <p:nvSpPr>
          <p:cNvPr name="Freeform 9" id="9"/>
          <p:cNvSpPr/>
          <p:nvPr/>
        </p:nvSpPr>
        <p:spPr>
          <a:xfrm flipH="false" flipV="false" rot="0">
            <a:off x="1980248" y="5818292"/>
            <a:ext cx="5735633" cy="1212105"/>
          </a:xfrm>
          <a:custGeom>
            <a:avLst/>
            <a:gdLst/>
            <a:ahLst/>
            <a:cxnLst/>
            <a:rect r="r" b="b" t="t" l="l"/>
            <a:pathLst>
              <a:path h="1212105" w="5735633">
                <a:moveTo>
                  <a:pt x="0" y="0"/>
                </a:moveTo>
                <a:lnTo>
                  <a:pt x="5735633" y="0"/>
                </a:lnTo>
                <a:lnTo>
                  <a:pt x="5735633" y="1212106"/>
                </a:lnTo>
                <a:lnTo>
                  <a:pt x="0" y="1212106"/>
                </a:lnTo>
                <a:lnTo>
                  <a:pt x="0" y="0"/>
                </a:lnTo>
                <a:close/>
              </a:path>
            </a:pathLst>
          </a:custGeom>
          <a:blipFill>
            <a:blip r:embed="rId6"/>
            <a:stretch>
              <a:fillRect l="0" t="0" r="0" b="0"/>
            </a:stretch>
          </a:blipFill>
        </p:spPr>
      </p:sp>
      <p:sp>
        <p:nvSpPr>
          <p:cNvPr name="TextBox 10" id="10"/>
          <p:cNvSpPr txBox="true"/>
          <p:nvPr/>
        </p:nvSpPr>
        <p:spPr>
          <a:xfrm rot="0">
            <a:off x="9604462"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Home</a:t>
            </a:r>
          </a:p>
        </p:txBody>
      </p:sp>
      <p:sp>
        <p:nvSpPr>
          <p:cNvPr name="TextBox 11" id="11"/>
          <p:cNvSpPr txBox="true"/>
          <p:nvPr/>
        </p:nvSpPr>
        <p:spPr>
          <a:xfrm rot="0">
            <a:off x="11447986" y="432733"/>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About</a:t>
            </a:r>
          </a:p>
        </p:txBody>
      </p:sp>
      <p:sp>
        <p:nvSpPr>
          <p:cNvPr name="TextBox 12" id="12"/>
          <p:cNvSpPr txBox="true"/>
          <p:nvPr/>
        </p:nvSpPr>
        <p:spPr>
          <a:xfrm rot="0">
            <a:off x="13291511"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Content</a:t>
            </a:r>
          </a:p>
        </p:txBody>
      </p:sp>
      <p:sp>
        <p:nvSpPr>
          <p:cNvPr name="TextBox 13" id="13"/>
          <p:cNvSpPr txBox="true"/>
          <p:nvPr/>
        </p:nvSpPr>
        <p:spPr>
          <a:xfrm rot="0">
            <a:off x="15135036"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Others</a:t>
            </a:r>
          </a:p>
        </p:txBody>
      </p:sp>
      <p:sp>
        <p:nvSpPr>
          <p:cNvPr name="TextBox 14" id="14"/>
          <p:cNvSpPr txBox="true"/>
          <p:nvPr/>
        </p:nvSpPr>
        <p:spPr>
          <a:xfrm rot="0">
            <a:off x="1980248" y="2719151"/>
            <a:ext cx="5262534" cy="1802851"/>
          </a:xfrm>
          <a:prstGeom prst="rect">
            <a:avLst/>
          </a:prstGeom>
        </p:spPr>
        <p:txBody>
          <a:bodyPr anchor="t" rtlCol="false" tIns="0" lIns="0" bIns="0" rIns="0">
            <a:spAutoFit/>
          </a:bodyPr>
          <a:lstStyle/>
          <a:p>
            <a:pPr algn="ctr" marL="0" indent="0" lvl="0">
              <a:lnSpc>
                <a:spcPts val="7124"/>
              </a:lnSpc>
            </a:pPr>
            <a:r>
              <a:rPr lang="en-US" b="true" sz="6141" spc="-288">
                <a:solidFill>
                  <a:srgbClr val="FFFFFF"/>
                </a:solidFill>
                <a:latin typeface="Montserrat Bold"/>
                <a:ea typeface="Montserrat Bold"/>
                <a:cs typeface="Montserrat Bold"/>
                <a:sym typeface="Montserrat Bold"/>
              </a:rPr>
              <a:t>Fungsi Dalam Python</a:t>
            </a:r>
          </a:p>
        </p:txBody>
      </p:sp>
      <p:sp>
        <p:nvSpPr>
          <p:cNvPr name="TextBox 15" id="15"/>
          <p:cNvSpPr txBox="true"/>
          <p:nvPr/>
        </p:nvSpPr>
        <p:spPr>
          <a:xfrm rot="0">
            <a:off x="1856225" y="4718473"/>
            <a:ext cx="5510580" cy="871220"/>
          </a:xfrm>
          <a:prstGeom prst="rect">
            <a:avLst/>
          </a:prstGeom>
        </p:spPr>
        <p:txBody>
          <a:bodyPr anchor="t" rtlCol="false" tIns="0" lIns="0" bIns="0" rIns="0">
            <a:spAutoFit/>
          </a:bodyPr>
          <a:lstStyle/>
          <a:p>
            <a:pPr algn="ctr">
              <a:lnSpc>
                <a:spcPts val="2380"/>
              </a:lnSpc>
              <a:spcBef>
                <a:spcPct val="0"/>
              </a:spcBef>
            </a:pPr>
            <a:r>
              <a:rPr lang="en-US" sz="1700" spc="3">
                <a:solidFill>
                  <a:srgbClr val="FFFFFF"/>
                </a:solidFill>
                <a:latin typeface="Open Sauce"/>
                <a:ea typeface="Open Sauce"/>
                <a:cs typeface="Open Sauce"/>
                <a:sym typeface="Open Sauce"/>
              </a:rPr>
              <a:t>Fungsi join()</a:t>
            </a:r>
          </a:p>
          <a:p>
            <a:pPr algn="ctr">
              <a:lnSpc>
                <a:spcPts val="2380"/>
              </a:lnSpc>
              <a:spcBef>
                <a:spcPct val="0"/>
              </a:spcBef>
            </a:pPr>
            <a:r>
              <a:rPr lang="en-US" sz="1700" spc="3">
                <a:solidFill>
                  <a:srgbClr val="FFFFFF"/>
                </a:solidFill>
                <a:latin typeface="Open Sauce"/>
                <a:ea typeface="Open Sauce"/>
                <a:cs typeface="Open Sauce"/>
                <a:sym typeface="Open Sauce"/>
              </a:rPr>
              <a:t>digunakan untuk menggabungkan elemen dalam list menjadi satu string dengan pemisah tertentu.</a:t>
            </a:r>
          </a:p>
        </p:txBody>
      </p:sp>
      <p:sp>
        <p:nvSpPr>
          <p:cNvPr name="TextBox 16" id="16"/>
          <p:cNvSpPr txBox="true"/>
          <p:nvPr/>
        </p:nvSpPr>
        <p:spPr>
          <a:xfrm rot="0">
            <a:off x="10800488" y="2987640"/>
            <a:ext cx="5262534" cy="907501"/>
          </a:xfrm>
          <a:prstGeom prst="rect">
            <a:avLst/>
          </a:prstGeom>
        </p:spPr>
        <p:txBody>
          <a:bodyPr anchor="t" rtlCol="false" tIns="0" lIns="0" bIns="0" rIns="0">
            <a:spAutoFit/>
          </a:bodyPr>
          <a:lstStyle/>
          <a:p>
            <a:pPr algn="ctr" marL="0" indent="0" lvl="0">
              <a:lnSpc>
                <a:spcPts val="7124"/>
              </a:lnSpc>
            </a:pPr>
            <a:r>
              <a:rPr lang="en-US" b="true" sz="6141" spc="-288">
                <a:solidFill>
                  <a:srgbClr val="FFFFFF"/>
                </a:solidFill>
                <a:latin typeface="Montserrat Bold"/>
                <a:ea typeface="Montserrat Bold"/>
                <a:cs typeface="Montserrat Bold"/>
                <a:sym typeface="Montserrat Bold"/>
              </a:rPr>
              <a:t>Kesimpulan</a:t>
            </a:r>
          </a:p>
        </p:txBody>
      </p:sp>
      <p:sp>
        <p:nvSpPr>
          <p:cNvPr name="TextBox 17" id="17"/>
          <p:cNvSpPr txBox="true"/>
          <p:nvPr/>
        </p:nvSpPr>
        <p:spPr>
          <a:xfrm rot="0">
            <a:off x="10431736" y="4390321"/>
            <a:ext cx="6000039" cy="3196578"/>
          </a:xfrm>
          <a:prstGeom prst="rect">
            <a:avLst/>
          </a:prstGeom>
        </p:spPr>
        <p:txBody>
          <a:bodyPr anchor="t" rtlCol="false" tIns="0" lIns="0" bIns="0" rIns="0">
            <a:spAutoFit/>
          </a:bodyPr>
          <a:lstStyle/>
          <a:p>
            <a:pPr algn="just">
              <a:lnSpc>
                <a:spcPts val="2591"/>
              </a:lnSpc>
            </a:pPr>
            <a:r>
              <a:rPr lang="en-US" sz="1851" spc="3">
                <a:solidFill>
                  <a:srgbClr val="FFFFFF"/>
                </a:solidFill>
                <a:latin typeface="Open Sauce"/>
                <a:ea typeface="Open Sauce"/>
                <a:cs typeface="Open Sauce"/>
                <a:sym typeface="Open Sauce"/>
              </a:rPr>
              <a:t> String dalam Python adalah tipe data yang sangat fleksibel dan sering digunakan dalam pemrograman. Dengan berbagai fungsi bawaan seperti len(), upper(), lower(), join(), replace(), split(), dan find(), kita dapat dengan mudah melakukan berbagai operasi manipulasi string. Selain itu, memahami cara menerima input (input()) dan menampilkan output (print()) sangat penting dalam pengembangan aplikasi berbasis Python.</a:t>
            </a:r>
          </a:p>
          <a:p>
            <a:pPr algn="just">
              <a:lnSpc>
                <a:spcPts val="2591"/>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695603" y="420807"/>
            <a:ext cx="333097" cy="333097"/>
          </a:xfrm>
          <a:custGeom>
            <a:avLst/>
            <a:gdLst/>
            <a:ahLst/>
            <a:cxnLst/>
            <a:rect r="r" b="b" t="t" l="l"/>
            <a:pathLst>
              <a:path h="333097" w="333097">
                <a:moveTo>
                  <a:pt x="0" y="0"/>
                </a:moveTo>
                <a:lnTo>
                  <a:pt x="333097" y="0"/>
                </a:lnTo>
                <a:lnTo>
                  <a:pt x="333097" y="333097"/>
                </a:lnTo>
                <a:lnTo>
                  <a:pt x="0" y="3330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316785" y="412429"/>
            <a:ext cx="2753652" cy="280670"/>
          </a:xfrm>
          <a:prstGeom prst="rect">
            <a:avLst/>
          </a:prstGeom>
        </p:spPr>
        <p:txBody>
          <a:bodyPr anchor="t" rtlCol="false" tIns="0" lIns="0" bIns="0" rIns="0">
            <a:spAutoFit/>
          </a:bodyPr>
          <a:lstStyle/>
          <a:p>
            <a:pPr algn="l"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Thynk Unlimited</a:t>
            </a:r>
          </a:p>
        </p:txBody>
      </p:sp>
      <p:sp>
        <p:nvSpPr>
          <p:cNvPr name="Freeform 7" id="7"/>
          <p:cNvSpPr/>
          <p:nvPr/>
        </p:nvSpPr>
        <p:spPr>
          <a:xfrm flipH="false" flipV="false" rot="0">
            <a:off x="-7607709" y="-1481982"/>
            <a:ext cx="14774614" cy="12601514"/>
          </a:xfrm>
          <a:custGeom>
            <a:avLst/>
            <a:gdLst/>
            <a:ahLst/>
            <a:cxnLst/>
            <a:rect r="r" b="b" t="t" l="l"/>
            <a:pathLst>
              <a:path h="12601514" w="14774614">
                <a:moveTo>
                  <a:pt x="0" y="0"/>
                </a:moveTo>
                <a:lnTo>
                  <a:pt x="14774614" y="0"/>
                </a:lnTo>
                <a:lnTo>
                  <a:pt x="14774614" y="12601514"/>
                </a:lnTo>
                <a:lnTo>
                  <a:pt x="0" y="12601514"/>
                </a:lnTo>
                <a:lnTo>
                  <a:pt x="0" y="0"/>
                </a:lnTo>
                <a:close/>
              </a:path>
            </a:pathLst>
          </a:custGeom>
          <a:blipFill>
            <a:blip r:embed="rId4"/>
            <a:stretch>
              <a:fillRect l="0" t="0" r="0" b="0"/>
            </a:stretch>
          </a:blipFill>
        </p:spPr>
      </p:sp>
      <p:sp>
        <p:nvSpPr>
          <p:cNvPr name="TextBox 8" id="8"/>
          <p:cNvSpPr txBox="true"/>
          <p:nvPr/>
        </p:nvSpPr>
        <p:spPr>
          <a:xfrm rot="0">
            <a:off x="9604462"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Home</a:t>
            </a:r>
          </a:p>
        </p:txBody>
      </p:sp>
      <p:sp>
        <p:nvSpPr>
          <p:cNvPr name="TextBox 9" id="9"/>
          <p:cNvSpPr txBox="true"/>
          <p:nvPr/>
        </p:nvSpPr>
        <p:spPr>
          <a:xfrm rot="0">
            <a:off x="11447986" y="432733"/>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About</a:t>
            </a:r>
          </a:p>
        </p:txBody>
      </p:sp>
      <p:sp>
        <p:nvSpPr>
          <p:cNvPr name="TextBox 10" id="10"/>
          <p:cNvSpPr txBox="true"/>
          <p:nvPr/>
        </p:nvSpPr>
        <p:spPr>
          <a:xfrm rot="0">
            <a:off x="13291511"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Content</a:t>
            </a:r>
          </a:p>
        </p:txBody>
      </p:sp>
      <p:sp>
        <p:nvSpPr>
          <p:cNvPr name="TextBox 11" id="11"/>
          <p:cNvSpPr txBox="true"/>
          <p:nvPr/>
        </p:nvSpPr>
        <p:spPr>
          <a:xfrm rot="0">
            <a:off x="15135036"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Others</a:t>
            </a:r>
          </a:p>
        </p:txBody>
      </p:sp>
      <p:sp>
        <p:nvSpPr>
          <p:cNvPr name="Freeform 12" id="12"/>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5"/>
            <a:stretch>
              <a:fillRect l="0" t="0" r="0" b="0"/>
            </a:stretch>
          </a:blipFill>
        </p:spPr>
      </p:sp>
      <p:sp>
        <p:nvSpPr>
          <p:cNvPr name="TextBox 13" id="13"/>
          <p:cNvSpPr txBox="true"/>
          <p:nvPr/>
        </p:nvSpPr>
        <p:spPr>
          <a:xfrm rot="0">
            <a:off x="10971886" y="6442627"/>
            <a:ext cx="5825699" cy="1957791"/>
          </a:xfrm>
          <a:prstGeom prst="rect">
            <a:avLst/>
          </a:prstGeom>
        </p:spPr>
        <p:txBody>
          <a:bodyPr anchor="t" rtlCol="false" tIns="0" lIns="0" bIns="0" rIns="0">
            <a:spAutoFit/>
          </a:bodyPr>
          <a:lstStyle/>
          <a:p>
            <a:pPr algn="l" marL="0" indent="0" lvl="0">
              <a:lnSpc>
                <a:spcPts val="7704"/>
              </a:lnSpc>
            </a:pPr>
            <a:r>
              <a:rPr lang="en-US" b="true" sz="6641" spc="-312">
                <a:solidFill>
                  <a:srgbClr val="FFFFFF"/>
                </a:solidFill>
                <a:latin typeface="Montserrat Bold"/>
                <a:ea typeface="Montserrat Bold"/>
                <a:cs typeface="Montserrat Bold"/>
                <a:sym typeface="Montserrat Bold"/>
              </a:rPr>
              <a:t>Innovation in Programming</a:t>
            </a:r>
          </a:p>
        </p:txBody>
      </p:sp>
      <p:sp>
        <p:nvSpPr>
          <p:cNvPr name="TextBox 14" id="14"/>
          <p:cNvSpPr txBox="true"/>
          <p:nvPr/>
        </p:nvSpPr>
        <p:spPr>
          <a:xfrm rot="0">
            <a:off x="1316785" y="2361567"/>
            <a:ext cx="7440024" cy="344805"/>
          </a:xfrm>
          <a:prstGeom prst="rect">
            <a:avLst/>
          </a:prstGeom>
        </p:spPr>
        <p:txBody>
          <a:bodyPr anchor="t" rtlCol="false" tIns="0" lIns="0" bIns="0" rIns="0">
            <a:spAutoFit/>
          </a:bodyPr>
          <a:lstStyle/>
          <a:p>
            <a:pPr algn="just" marL="0" indent="0" lvl="0">
              <a:lnSpc>
                <a:spcPts val="2640"/>
              </a:lnSpc>
            </a:pPr>
            <a:r>
              <a:rPr lang="en-US" b="true" sz="2400" spc="4">
                <a:solidFill>
                  <a:srgbClr val="FFFFFF"/>
                </a:solidFill>
                <a:latin typeface="Open Sauce Bold"/>
                <a:ea typeface="Open Sauce Bold"/>
                <a:cs typeface="Open Sauce Bold"/>
                <a:sym typeface="Open Sauce Bold"/>
              </a:rPr>
              <a:t>EXPLORING NEW TECHNOLOGIES</a:t>
            </a:r>
          </a:p>
        </p:txBody>
      </p:sp>
      <p:sp>
        <p:nvSpPr>
          <p:cNvPr name="TextBox 15" id="15"/>
          <p:cNvSpPr txBox="true"/>
          <p:nvPr/>
        </p:nvSpPr>
        <p:spPr>
          <a:xfrm rot="0">
            <a:off x="1316785" y="3250503"/>
            <a:ext cx="7827215" cy="2197734"/>
          </a:xfrm>
          <a:prstGeom prst="rect">
            <a:avLst/>
          </a:prstGeom>
        </p:spPr>
        <p:txBody>
          <a:bodyPr anchor="t" rtlCol="false" tIns="0" lIns="0" bIns="0" rIns="0">
            <a:spAutoFit/>
          </a:bodyPr>
          <a:lstStyle/>
          <a:p>
            <a:pPr algn="just">
              <a:lnSpc>
                <a:spcPts val="2240"/>
              </a:lnSpc>
            </a:pPr>
            <a:r>
              <a:rPr lang="en-US" sz="1600" spc="52">
                <a:solidFill>
                  <a:srgbClr val="FFFFFF"/>
                </a:solidFill>
                <a:latin typeface="Open Sauce Light"/>
                <a:ea typeface="Open Sauce Light"/>
                <a:cs typeface="Open Sauce Light"/>
                <a:sym typeface="Open Sauce Light"/>
              </a:rPr>
              <a:t>Lorem ipsum dolor sit amet, consectetur adipiscing elit. Sed ut risus interdum, gravida leo et, sollicitudin nunc. Morbi convallis massa est. Nunc molestie laoreet massa quis finibus. Duis erat turpis, mattis ac purus vel, tempor convallis ex. Lorem ipsum dolor sit amet, consectetur adipiscing elit. Lorem ipsum dolor sit amet, consectetur adipiscing elit. Sed ut risus interdum, gravida leo et, sollicitudin nunc. Morbi convallis massa est. Nunc molestie laoreet massa quis finibus. Duis erat turpis, mattis ac purus vel, tempor convallis ex. </a:t>
            </a:r>
          </a:p>
        </p:txBody>
      </p:sp>
      <p:grpSp>
        <p:nvGrpSpPr>
          <p:cNvPr name="Group 16" id="16"/>
          <p:cNvGrpSpPr/>
          <p:nvPr/>
        </p:nvGrpSpPr>
        <p:grpSpPr>
          <a:xfrm rot="0">
            <a:off x="-220402" y="6423577"/>
            <a:ext cx="9364402" cy="4114800"/>
            <a:chOff x="0" y="0"/>
            <a:chExt cx="3106190" cy="1364887"/>
          </a:xfrm>
        </p:grpSpPr>
        <p:sp>
          <p:nvSpPr>
            <p:cNvPr name="Freeform 17" id="17"/>
            <p:cNvSpPr/>
            <p:nvPr/>
          </p:nvSpPr>
          <p:spPr>
            <a:xfrm flipH="false" flipV="false" rot="0">
              <a:off x="0" y="0"/>
              <a:ext cx="3106190" cy="1364887"/>
            </a:xfrm>
            <a:custGeom>
              <a:avLst/>
              <a:gdLst/>
              <a:ahLst/>
              <a:cxnLst/>
              <a:rect r="r" b="b" t="t" l="l"/>
              <a:pathLst>
                <a:path h="1364887" w="3106190">
                  <a:moveTo>
                    <a:pt x="14881" y="0"/>
                  </a:moveTo>
                  <a:lnTo>
                    <a:pt x="3091308" y="0"/>
                  </a:lnTo>
                  <a:cubicBezTo>
                    <a:pt x="3099527" y="0"/>
                    <a:pt x="3106190" y="6663"/>
                    <a:pt x="3106190" y="14881"/>
                  </a:cubicBezTo>
                  <a:lnTo>
                    <a:pt x="3106190" y="1350006"/>
                  </a:lnTo>
                  <a:cubicBezTo>
                    <a:pt x="3106190" y="1353952"/>
                    <a:pt x="3104622" y="1357738"/>
                    <a:pt x="3101831" y="1360528"/>
                  </a:cubicBezTo>
                  <a:cubicBezTo>
                    <a:pt x="3099040" y="1363319"/>
                    <a:pt x="3095255" y="1364887"/>
                    <a:pt x="3091308" y="1364887"/>
                  </a:cubicBezTo>
                  <a:lnTo>
                    <a:pt x="14881" y="1364887"/>
                  </a:lnTo>
                  <a:cubicBezTo>
                    <a:pt x="10935" y="1364887"/>
                    <a:pt x="7149" y="1363319"/>
                    <a:pt x="4359" y="1360528"/>
                  </a:cubicBezTo>
                  <a:cubicBezTo>
                    <a:pt x="1568" y="1357738"/>
                    <a:pt x="0" y="1353952"/>
                    <a:pt x="0" y="1350006"/>
                  </a:cubicBezTo>
                  <a:lnTo>
                    <a:pt x="0" y="14881"/>
                  </a:lnTo>
                  <a:cubicBezTo>
                    <a:pt x="0" y="10935"/>
                    <a:pt x="1568" y="7149"/>
                    <a:pt x="4359" y="4359"/>
                  </a:cubicBezTo>
                  <a:cubicBezTo>
                    <a:pt x="7149" y="1568"/>
                    <a:pt x="10935" y="0"/>
                    <a:pt x="14881" y="0"/>
                  </a:cubicBezTo>
                  <a:close/>
                </a:path>
              </a:pathLst>
            </a:custGeom>
            <a:blipFill>
              <a:blip r:embed="rId6"/>
              <a:stretch>
                <a:fillRect l="0" t="-38989" r="-22420" b="-17725"/>
              </a:stretch>
            </a:blipFill>
          </p:spPr>
        </p:sp>
      </p:grpSp>
      <p:sp>
        <p:nvSpPr>
          <p:cNvPr name="Freeform 18" id="18"/>
          <p:cNvSpPr/>
          <p:nvPr/>
        </p:nvSpPr>
        <p:spPr>
          <a:xfrm flipH="false" flipV="false" rot="0">
            <a:off x="16705140" y="2381437"/>
            <a:ext cx="407672" cy="233485"/>
          </a:xfrm>
          <a:custGeom>
            <a:avLst/>
            <a:gdLst/>
            <a:ahLst/>
            <a:cxnLst/>
            <a:rect r="r" b="b" t="t" l="l"/>
            <a:pathLst>
              <a:path h="233485" w="407672">
                <a:moveTo>
                  <a:pt x="0" y="0"/>
                </a:moveTo>
                <a:lnTo>
                  <a:pt x="407672" y="0"/>
                </a:lnTo>
                <a:lnTo>
                  <a:pt x="407672" y="233485"/>
                </a:lnTo>
                <a:lnTo>
                  <a:pt x="0" y="2334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6982967" y="400502"/>
            <a:ext cx="1305033" cy="333097"/>
            <a:chOff x="0" y="0"/>
            <a:chExt cx="343712" cy="87729"/>
          </a:xfrm>
        </p:grpSpPr>
        <p:sp>
          <p:nvSpPr>
            <p:cNvPr name="Freeform 3" id="3"/>
            <p:cNvSpPr/>
            <p:nvPr/>
          </p:nvSpPr>
          <p:spPr>
            <a:xfrm flipH="false" flipV="false" rot="0">
              <a:off x="0" y="0"/>
              <a:ext cx="343712" cy="87729"/>
            </a:xfrm>
            <a:custGeom>
              <a:avLst/>
              <a:gdLst/>
              <a:ahLst/>
              <a:cxnLst/>
              <a:rect r="r" b="b" t="t" l="l"/>
              <a:pathLst>
                <a:path h="87729" w="343712">
                  <a:moveTo>
                    <a:pt x="0" y="0"/>
                  </a:moveTo>
                  <a:lnTo>
                    <a:pt x="343712" y="0"/>
                  </a:lnTo>
                  <a:lnTo>
                    <a:pt x="343712" y="87729"/>
                  </a:lnTo>
                  <a:lnTo>
                    <a:pt x="0" y="87729"/>
                  </a:lnTo>
                  <a:close/>
                </a:path>
              </a:pathLst>
            </a:custGeom>
            <a:gradFill rotWithShape="true">
              <a:gsLst>
                <a:gs pos="0">
                  <a:srgbClr val="4E69B1">
                    <a:alpha val="100000"/>
                  </a:srgbClr>
                </a:gs>
                <a:gs pos="100000">
                  <a:srgbClr val="15122A">
                    <a:alpha val="100000"/>
                  </a:srgbClr>
                </a:gs>
              </a:gsLst>
              <a:path path="circle">
                <a:fillToRect l="0" r="100000" t="0" b="100000"/>
              </a:path>
              <a:tileRect r="0" l="-100000" b="0" t="-100000"/>
            </a:gradFill>
          </p:spPr>
        </p:sp>
        <p:sp>
          <p:nvSpPr>
            <p:cNvPr name="TextBox 4" id="4"/>
            <p:cNvSpPr txBox="true"/>
            <p:nvPr/>
          </p:nvSpPr>
          <p:spPr>
            <a:xfrm>
              <a:off x="0" y="-38100"/>
              <a:ext cx="343712" cy="125829"/>
            </a:xfrm>
            <a:prstGeom prst="rect">
              <a:avLst/>
            </a:prstGeom>
          </p:spPr>
          <p:txBody>
            <a:bodyPr anchor="ctr" rtlCol="false" tIns="50800" lIns="50800" bIns="50800" rIns="50800"/>
            <a:lstStyle/>
            <a:p>
              <a:pPr algn="ctr">
                <a:lnSpc>
                  <a:spcPts val="2871"/>
                </a:lnSpc>
              </a:pPr>
            </a:p>
          </p:txBody>
        </p:sp>
      </p:grpSp>
      <p:sp>
        <p:nvSpPr>
          <p:cNvPr name="Freeform 5" id="5"/>
          <p:cNvSpPr/>
          <p:nvPr/>
        </p:nvSpPr>
        <p:spPr>
          <a:xfrm flipH="false" flipV="false" rot="0">
            <a:off x="695603" y="420807"/>
            <a:ext cx="333097" cy="333097"/>
          </a:xfrm>
          <a:custGeom>
            <a:avLst/>
            <a:gdLst/>
            <a:ahLst/>
            <a:cxnLst/>
            <a:rect r="r" b="b" t="t" l="l"/>
            <a:pathLst>
              <a:path h="333097" w="333097">
                <a:moveTo>
                  <a:pt x="0" y="0"/>
                </a:moveTo>
                <a:lnTo>
                  <a:pt x="333097" y="0"/>
                </a:lnTo>
                <a:lnTo>
                  <a:pt x="333097" y="333097"/>
                </a:lnTo>
                <a:lnTo>
                  <a:pt x="0" y="3330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316785" y="412429"/>
            <a:ext cx="2753652" cy="280670"/>
          </a:xfrm>
          <a:prstGeom prst="rect">
            <a:avLst/>
          </a:prstGeom>
        </p:spPr>
        <p:txBody>
          <a:bodyPr anchor="t" rtlCol="false" tIns="0" lIns="0" bIns="0" rIns="0">
            <a:spAutoFit/>
          </a:bodyPr>
          <a:lstStyle/>
          <a:p>
            <a:pPr algn="l"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Thynk Unlimited</a:t>
            </a:r>
          </a:p>
        </p:txBody>
      </p:sp>
      <p:sp>
        <p:nvSpPr>
          <p:cNvPr name="Freeform 7" id="7"/>
          <p:cNvSpPr/>
          <p:nvPr/>
        </p:nvSpPr>
        <p:spPr>
          <a:xfrm flipH="false" flipV="false" rot="0">
            <a:off x="-7607709" y="-1481982"/>
            <a:ext cx="14774614" cy="12601514"/>
          </a:xfrm>
          <a:custGeom>
            <a:avLst/>
            <a:gdLst/>
            <a:ahLst/>
            <a:cxnLst/>
            <a:rect r="r" b="b" t="t" l="l"/>
            <a:pathLst>
              <a:path h="12601514" w="14774614">
                <a:moveTo>
                  <a:pt x="0" y="0"/>
                </a:moveTo>
                <a:lnTo>
                  <a:pt x="14774614" y="0"/>
                </a:lnTo>
                <a:lnTo>
                  <a:pt x="14774614" y="12601514"/>
                </a:lnTo>
                <a:lnTo>
                  <a:pt x="0" y="12601514"/>
                </a:lnTo>
                <a:lnTo>
                  <a:pt x="0" y="0"/>
                </a:lnTo>
                <a:close/>
              </a:path>
            </a:pathLst>
          </a:custGeom>
          <a:blipFill>
            <a:blip r:embed="rId4"/>
            <a:stretch>
              <a:fillRect l="0" t="0" r="0" b="0"/>
            </a:stretch>
          </a:blipFill>
        </p:spPr>
      </p:sp>
      <p:sp>
        <p:nvSpPr>
          <p:cNvPr name="TextBox 8" id="8"/>
          <p:cNvSpPr txBox="true"/>
          <p:nvPr/>
        </p:nvSpPr>
        <p:spPr>
          <a:xfrm rot="0">
            <a:off x="9604462"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Home</a:t>
            </a:r>
          </a:p>
        </p:txBody>
      </p:sp>
      <p:sp>
        <p:nvSpPr>
          <p:cNvPr name="TextBox 9" id="9"/>
          <p:cNvSpPr txBox="true"/>
          <p:nvPr/>
        </p:nvSpPr>
        <p:spPr>
          <a:xfrm rot="0">
            <a:off x="11447986" y="432733"/>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About</a:t>
            </a:r>
          </a:p>
        </p:txBody>
      </p:sp>
      <p:sp>
        <p:nvSpPr>
          <p:cNvPr name="TextBox 10" id="10"/>
          <p:cNvSpPr txBox="true"/>
          <p:nvPr/>
        </p:nvSpPr>
        <p:spPr>
          <a:xfrm rot="0">
            <a:off x="13291511"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sz="1700" spc="3">
                <a:solidFill>
                  <a:srgbClr val="FFFFFF"/>
                </a:solidFill>
                <a:latin typeface="Open Sauce"/>
                <a:ea typeface="Open Sauce"/>
                <a:cs typeface="Open Sauce"/>
                <a:sym typeface="Open Sauce"/>
              </a:rPr>
              <a:t>Content</a:t>
            </a:r>
          </a:p>
        </p:txBody>
      </p:sp>
      <p:sp>
        <p:nvSpPr>
          <p:cNvPr name="TextBox 11" id="11"/>
          <p:cNvSpPr txBox="true"/>
          <p:nvPr/>
        </p:nvSpPr>
        <p:spPr>
          <a:xfrm rot="0">
            <a:off x="15135036" y="412429"/>
            <a:ext cx="1662550" cy="280670"/>
          </a:xfrm>
          <a:prstGeom prst="rect">
            <a:avLst/>
          </a:prstGeom>
        </p:spPr>
        <p:txBody>
          <a:bodyPr anchor="t" rtlCol="false" tIns="0" lIns="0" bIns="0" rIns="0">
            <a:spAutoFit/>
          </a:bodyPr>
          <a:lstStyle/>
          <a:p>
            <a:pPr algn="ctr" marL="0" indent="0" lvl="0">
              <a:lnSpc>
                <a:spcPts val="2380"/>
              </a:lnSpc>
              <a:spcBef>
                <a:spcPct val="0"/>
              </a:spcBef>
            </a:pPr>
            <a:r>
              <a:rPr lang="en-US" b="true" sz="1700" spc="3">
                <a:solidFill>
                  <a:srgbClr val="FFFFFF"/>
                </a:solidFill>
                <a:latin typeface="Open Sauce Heavy"/>
                <a:ea typeface="Open Sauce Heavy"/>
                <a:cs typeface="Open Sauce Heavy"/>
                <a:sym typeface="Open Sauce Heavy"/>
              </a:rPr>
              <a:t>Others</a:t>
            </a:r>
          </a:p>
        </p:txBody>
      </p:sp>
      <p:sp>
        <p:nvSpPr>
          <p:cNvPr name="Freeform 12" id="12"/>
          <p:cNvSpPr/>
          <p:nvPr/>
        </p:nvSpPr>
        <p:spPr>
          <a:xfrm flipH="false" flipV="false" rot="0">
            <a:off x="10386026" y="6423577"/>
            <a:ext cx="13746548" cy="8229600"/>
          </a:xfrm>
          <a:custGeom>
            <a:avLst/>
            <a:gdLst/>
            <a:ahLst/>
            <a:cxnLst/>
            <a:rect r="r" b="b" t="t" l="l"/>
            <a:pathLst>
              <a:path h="8229600" w="13746548">
                <a:moveTo>
                  <a:pt x="0" y="0"/>
                </a:moveTo>
                <a:lnTo>
                  <a:pt x="13746548" y="0"/>
                </a:lnTo>
                <a:lnTo>
                  <a:pt x="13746548" y="8229600"/>
                </a:lnTo>
                <a:lnTo>
                  <a:pt x="0" y="8229600"/>
                </a:lnTo>
                <a:lnTo>
                  <a:pt x="0" y="0"/>
                </a:lnTo>
                <a:close/>
              </a:path>
            </a:pathLst>
          </a:custGeom>
          <a:blipFill>
            <a:blip r:embed="rId5"/>
            <a:stretch>
              <a:fillRect l="0" t="0" r="0" b="0"/>
            </a:stretch>
          </a:blipFill>
        </p:spPr>
      </p:sp>
      <p:sp>
        <p:nvSpPr>
          <p:cNvPr name="TextBox 13" id="13"/>
          <p:cNvSpPr txBox="true"/>
          <p:nvPr/>
        </p:nvSpPr>
        <p:spPr>
          <a:xfrm rot="0">
            <a:off x="1583981" y="4007878"/>
            <a:ext cx="15120037" cy="2206817"/>
          </a:xfrm>
          <a:prstGeom prst="rect">
            <a:avLst/>
          </a:prstGeom>
        </p:spPr>
        <p:txBody>
          <a:bodyPr anchor="t" rtlCol="false" tIns="0" lIns="0" bIns="0" rIns="0">
            <a:spAutoFit/>
          </a:bodyPr>
          <a:lstStyle/>
          <a:p>
            <a:pPr algn="ctr" marL="0" indent="0" lvl="0">
              <a:lnSpc>
                <a:spcPts val="18014"/>
              </a:lnSpc>
              <a:spcBef>
                <a:spcPct val="0"/>
              </a:spcBef>
            </a:pPr>
            <a:r>
              <a:rPr lang="en-US" b="true" sz="12867" spc="295">
                <a:solidFill>
                  <a:srgbClr val="FFFFFF"/>
                </a:solidFill>
                <a:latin typeface="Montserrat Ultra-Bold"/>
                <a:ea typeface="Montserrat Ultra-Bold"/>
                <a:cs typeface="Montserrat Ultra-Bold"/>
                <a:sym typeface="Montserrat Ultra-Bold"/>
              </a:rPr>
              <a:t>THANK YOU</a:t>
            </a:r>
          </a:p>
        </p:txBody>
      </p:sp>
      <p:sp>
        <p:nvSpPr>
          <p:cNvPr name="TextBox 14" id="14"/>
          <p:cNvSpPr txBox="true"/>
          <p:nvPr/>
        </p:nvSpPr>
        <p:spPr>
          <a:xfrm rot="0">
            <a:off x="1583981" y="4895850"/>
            <a:ext cx="15120037" cy="2206817"/>
          </a:xfrm>
          <a:prstGeom prst="rect">
            <a:avLst/>
          </a:prstGeom>
        </p:spPr>
        <p:txBody>
          <a:bodyPr anchor="t" rtlCol="false" tIns="0" lIns="0" bIns="0" rIns="0">
            <a:spAutoFit/>
          </a:bodyPr>
          <a:lstStyle/>
          <a:p>
            <a:pPr algn="ctr" marL="0" indent="0" lvl="0">
              <a:lnSpc>
                <a:spcPts val="18014"/>
              </a:lnSpc>
              <a:spcBef>
                <a:spcPct val="0"/>
              </a:spcBef>
            </a:pPr>
            <a:r>
              <a:rPr lang="en-US" b="true" sz="12867" spc="295">
                <a:solidFill>
                  <a:srgbClr val="FFFFFF"/>
                </a:solidFill>
                <a:latin typeface="Montserrat Ultra-Bold"/>
                <a:ea typeface="Montserrat Ultra-Bold"/>
                <a:cs typeface="Montserrat Ultra-Bold"/>
                <a:sym typeface="Montserrat Ultra-Bold"/>
              </a:rPr>
              <a:t>THANK YOU</a:t>
            </a:r>
          </a:p>
        </p:txBody>
      </p:sp>
      <p:sp>
        <p:nvSpPr>
          <p:cNvPr name="TextBox 15" id="15"/>
          <p:cNvSpPr txBox="true"/>
          <p:nvPr/>
        </p:nvSpPr>
        <p:spPr>
          <a:xfrm rot="0">
            <a:off x="1583981" y="3267743"/>
            <a:ext cx="15120037" cy="2206817"/>
          </a:xfrm>
          <a:prstGeom prst="rect">
            <a:avLst/>
          </a:prstGeom>
        </p:spPr>
        <p:txBody>
          <a:bodyPr anchor="t" rtlCol="false" tIns="0" lIns="0" bIns="0" rIns="0">
            <a:spAutoFit/>
          </a:bodyPr>
          <a:lstStyle/>
          <a:p>
            <a:pPr algn="ctr" marL="0" indent="0" lvl="0">
              <a:lnSpc>
                <a:spcPts val="18014"/>
              </a:lnSpc>
              <a:spcBef>
                <a:spcPct val="0"/>
              </a:spcBef>
            </a:pPr>
            <a:r>
              <a:rPr lang="en-US" b="true" sz="12867" spc="295">
                <a:solidFill>
                  <a:srgbClr val="FFFFFF"/>
                </a:solidFill>
                <a:latin typeface="Montserrat Ultra-Bold"/>
                <a:ea typeface="Montserrat Ultra-Bold"/>
                <a:cs typeface="Montserrat Ultra-Bold"/>
                <a:sym typeface="Montserrat Ultra-Bold"/>
              </a:rPr>
              <a:t>THANK YOU</a:t>
            </a:r>
          </a:p>
        </p:txBody>
      </p:sp>
      <p:sp>
        <p:nvSpPr>
          <p:cNvPr name="TextBox 16" id="16"/>
          <p:cNvSpPr txBox="true"/>
          <p:nvPr/>
        </p:nvSpPr>
        <p:spPr>
          <a:xfrm rot="0">
            <a:off x="6252776" y="9220200"/>
            <a:ext cx="5782449" cy="306705"/>
          </a:xfrm>
          <a:prstGeom prst="rect">
            <a:avLst/>
          </a:prstGeom>
        </p:spPr>
        <p:txBody>
          <a:bodyPr anchor="t" rtlCol="false" tIns="0" lIns="0" bIns="0" rIns="0">
            <a:spAutoFit/>
          </a:bodyPr>
          <a:lstStyle/>
          <a:p>
            <a:pPr algn="ctr">
              <a:lnSpc>
                <a:spcPts val="2520"/>
              </a:lnSpc>
            </a:pPr>
            <a:r>
              <a:rPr lang="en-US" sz="1800">
                <a:solidFill>
                  <a:srgbClr val="FFFFFF"/>
                </a:solidFill>
                <a:latin typeface="Open Sauce"/>
                <a:ea typeface="Open Sauce"/>
                <a:cs typeface="Open Sauce"/>
                <a:sym typeface="Open Sauce"/>
              </a:rPr>
              <a:t>www.reallygreatsite.com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DAGhYz83DZg</dc:identifier>
  <dcterms:modified xsi:type="dcterms:W3CDTF">2011-08-01T06:04:30Z</dcterms:modified>
  <cp:revision>1</cp:revision>
  <dc:title>I/O STRING</dc:title>
</cp:coreProperties>
</file>